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5.xml" ContentType="application/vnd.openxmlformats-officedocument.presentationml.tag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4"/>
  </p:sldMasterIdLst>
  <p:notesMasterIdLst>
    <p:notesMasterId r:id="rId40"/>
  </p:notesMasterIdLst>
  <p:handoutMasterIdLst>
    <p:handoutMasterId r:id="rId41"/>
  </p:handoutMasterIdLst>
  <p:sldIdLst>
    <p:sldId id="306" r:id="rId5"/>
    <p:sldId id="432" r:id="rId6"/>
    <p:sldId id="441" r:id="rId7"/>
    <p:sldId id="455" r:id="rId8"/>
    <p:sldId id="458" r:id="rId9"/>
    <p:sldId id="407" r:id="rId10"/>
    <p:sldId id="438" r:id="rId11"/>
    <p:sldId id="459" r:id="rId12"/>
    <p:sldId id="457" r:id="rId13"/>
    <p:sldId id="456" r:id="rId14"/>
    <p:sldId id="460" r:id="rId15"/>
    <p:sldId id="434" r:id="rId16"/>
    <p:sldId id="450" r:id="rId17"/>
    <p:sldId id="452" r:id="rId18"/>
    <p:sldId id="451" r:id="rId19"/>
    <p:sldId id="437" r:id="rId20"/>
    <p:sldId id="453" r:id="rId21"/>
    <p:sldId id="304" r:id="rId22"/>
    <p:sldId id="314" r:id="rId23"/>
    <p:sldId id="401" r:id="rId24"/>
    <p:sldId id="442" r:id="rId25"/>
    <p:sldId id="447" r:id="rId26"/>
    <p:sldId id="302" r:id="rId27"/>
    <p:sldId id="443" r:id="rId28"/>
    <p:sldId id="446" r:id="rId29"/>
    <p:sldId id="444" r:id="rId30"/>
    <p:sldId id="435" r:id="rId31"/>
    <p:sldId id="448" r:id="rId32"/>
    <p:sldId id="449" r:id="rId33"/>
    <p:sldId id="445" r:id="rId34"/>
    <p:sldId id="461" r:id="rId35"/>
    <p:sldId id="462" r:id="rId36"/>
    <p:sldId id="433" r:id="rId37"/>
    <p:sldId id="415" r:id="rId38"/>
    <p:sldId id="428" r:id="rId39"/>
  </p:sldIdLst>
  <p:sldSz cx="9144000" cy="6858000" type="screen4x3"/>
  <p:notesSz cx="7010400" cy="9296400"/>
  <p:defaultTextStyle>
    <a:defPPr>
      <a:defRPr lang="en-US"/>
    </a:defPPr>
    <a:lvl1pPr marL="0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2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3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4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56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06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57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08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37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tt Kauffman" initials="BK" lastIdx="1" clrIdx="0">
    <p:extLst>
      <p:ext uri="{19B8F6BF-5375-455C-9EA6-DF929625EA0E}">
        <p15:presenceInfo xmlns:p15="http://schemas.microsoft.com/office/powerpoint/2012/main" userId="S-1-5-21-965305529-3030904283-3117836595-1108" providerId="AD"/>
      </p:ext>
    </p:extLst>
  </p:cmAuthor>
  <p:cmAuthor id="2" name="Shepherd Robinson" initials="SR" lastIdx="2" clrIdx="1">
    <p:extLst>
      <p:ext uri="{19B8F6BF-5375-455C-9EA6-DF929625EA0E}">
        <p15:presenceInfo xmlns:p15="http://schemas.microsoft.com/office/powerpoint/2012/main" userId="S-1-5-21-965305529-3030904283-3117836595-1653" providerId="AD"/>
      </p:ext>
    </p:extLst>
  </p:cmAuthor>
  <p:cmAuthor id="3" name="Shepherd Robinson" initials="SR [2]" lastIdx="1" clrIdx="2">
    <p:extLst>
      <p:ext uri="{19B8F6BF-5375-455C-9EA6-DF929625EA0E}">
        <p15:presenceInfo xmlns:p15="http://schemas.microsoft.com/office/powerpoint/2012/main" userId="4b3ec0f8ae64a30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DAE3F3"/>
    <a:srgbClr val="E7E6E6"/>
    <a:srgbClr val="000000"/>
    <a:srgbClr val="4F81BD"/>
    <a:srgbClr val="595959"/>
    <a:srgbClr val="B4C7FA"/>
    <a:srgbClr val="ECCC0E"/>
    <a:srgbClr val="B4C7E7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59" autoAdjust="0"/>
    <p:restoredTop sz="95652" autoAdjust="0"/>
  </p:normalViewPr>
  <p:slideViewPr>
    <p:cSldViewPr snapToGrid="0">
      <p:cViewPr varScale="1">
        <p:scale>
          <a:sx n="86" d="100"/>
          <a:sy n="86" d="100"/>
        </p:scale>
        <p:origin x="1690" y="53"/>
      </p:cViewPr>
      <p:guideLst>
        <p:guide pos="384"/>
        <p:guide pos="537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86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focusstrategies.sharepoint.com/sites/FOCUSF/Shared%20Documents/Mrkt-%20PR-%20Business%20Dev/2020%20Marketing/Middle%20Market%20Deal%20Trends/Q1%202020/GF%20Data%20and%20Charts%20-%20Q1%2020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focusstrategies.sharepoint.com/sites/FOCUSF/Shared%20Documents/Mrkt-%20PR-%20Business%20Dev/2020%20Marketing/Middle%20Market%20Deal%20Trends/Q1%202020/GF%20Data%20and%20Charts%20-%20Q1%20202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focusstrategies.sharepoint.com/sites/FOCUSF/Shared%20Documents/Mrkt-%20PR-%20Business%20Dev/2020%20Marketing/Middle%20Market%20Deal%20Trends/Q1%202020/GF%20Data%20and%20Charts%20-%20Q1%202020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focusstrategies.sharepoint.com/sites/FOCUSF/Shared%20Documents/Mrkt-%20PR-%20Business%20Dev/2020%20Marketing/Middle%20Market%20Deal%20Trends/Q1%202020/GF%20Data%20and%20Charts%20-%20Q1%20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'Page 14 - Preqin'!$B$18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4472C4">
                <a:lumMod val="50000"/>
              </a:srgb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'Page 14 - Preqin'!$A$19:$A$29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 formatCode="mmm\-yy">
                  <c:v>43646</c:v>
                </c:pt>
              </c:numCache>
            </c:numRef>
          </c:cat>
          <c:val>
            <c:numRef>
              <c:f>'Page 14 - Preqin'!$B$19:$B$29</c:f>
              <c:numCache>
                <c:formatCode>#,##0</c:formatCode>
                <c:ptCount val="11"/>
                <c:pt idx="0">
                  <c:v>672.95796289999998</c:v>
                </c:pt>
                <c:pt idx="1">
                  <c:v>616.43267383</c:v>
                </c:pt>
                <c:pt idx="2">
                  <c:v>595.91921149999996</c:v>
                </c:pt>
                <c:pt idx="3">
                  <c:v>558.83763894000003</c:v>
                </c:pt>
                <c:pt idx="4">
                  <c:v>671.90789865000011</c:v>
                </c:pt>
                <c:pt idx="5">
                  <c:v>683.48475298000005</c:v>
                </c:pt>
                <c:pt idx="6">
                  <c:v>744.94325899</c:v>
                </c:pt>
                <c:pt idx="7">
                  <c:v>829.2973555399999</c:v>
                </c:pt>
                <c:pt idx="8">
                  <c:v>1028.9414245</c:v>
                </c:pt>
                <c:pt idx="9">
                  <c:v>1193.87057</c:v>
                </c:pt>
                <c:pt idx="10">
                  <c:v>1540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93-48B3-9426-9A083CB9CF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6317984"/>
        <c:axId val="1216314704"/>
      </c:barChart>
      <c:catAx>
        <c:axId val="1216317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216314704"/>
        <c:crosses val="autoZero"/>
        <c:auto val="1"/>
        <c:lblAlgn val="ctr"/>
        <c:lblOffset val="100"/>
        <c:tickLblSkip val="1"/>
        <c:noMultiLvlLbl val="0"/>
      </c:catAx>
      <c:valAx>
        <c:axId val="121631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out"/>
        <c:minorTickMark val="none"/>
        <c:tickLblPos val="nextTo"/>
        <c:spPr>
          <a:noFill/>
          <a:ln>
            <a:solidFill>
              <a:srgbClr val="E6E6E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21631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cat>
            <c:strRef>
              <c:f>'Page 5'!$A$4:$A$8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 YTD</c:v>
                </c:pt>
              </c:strCache>
            </c:strRef>
          </c:cat>
          <c:val>
            <c:numRef>
              <c:f>'Page 5'!$B$4:$B$8</c:f>
              <c:numCache>
                <c:formatCode>#,###,##0.0</c:formatCode>
                <c:ptCount val="5"/>
                <c:pt idx="0">
                  <c:v>1.5</c:v>
                </c:pt>
                <c:pt idx="1">
                  <c:v>1.5</c:v>
                </c:pt>
                <c:pt idx="2">
                  <c:v>1.7</c:v>
                </c:pt>
                <c:pt idx="3">
                  <c:v>1.5</c:v>
                </c:pt>
                <c:pt idx="4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77-4CC2-8DA3-D4A3612C8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3082240"/>
        <c:axId val="233092224"/>
      </c:barChart>
      <c:lineChart>
        <c:grouping val="standard"/>
        <c:varyColors val="0"/>
        <c:ser>
          <c:idx val="1"/>
          <c:order val="1"/>
          <c:spPr>
            <a:ln w="5715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'Page 5'!$A$4:$A$8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 YTD</c:v>
                </c:pt>
              </c:strCache>
            </c:strRef>
          </c:cat>
          <c:val>
            <c:numRef>
              <c:f>'Page 5'!$F$4:$F$8</c:f>
              <c:numCache>
                <c:formatCode>#,###,##0.00</c:formatCode>
                <c:ptCount val="5"/>
                <c:pt idx="0">
                  <c:v>1.52</c:v>
                </c:pt>
                <c:pt idx="1">
                  <c:v>1.52</c:v>
                </c:pt>
                <c:pt idx="2">
                  <c:v>1.52</c:v>
                </c:pt>
                <c:pt idx="3">
                  <c:v>1.52</c:v>
                </c:pt>
                <c:pt idx="4">
                  <c:v>1.52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77-4CC2-8DA3-D4A3612C8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082240"/>
        <c:axId val="233092224"/>
      </c:lineChart>
      <c:catAx>
        <c:axId val="23308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2400">
                <a:latin typeface="Garamond" panose="02020404030301010803" pitchFamily="18" charset="0"/>
              </a:defRPr>
            </a:pPr>
            <a:endParaRPr lang="en-US"/>
          </a:p>
        </c:txPr>
        <c:crossAx val="233092224"/>
        <c:crosses val="autoZero"/>
        <c:auto val="1"/>
        <c:lblAlgn val="ctr"/>
        <c:lblOffset val="100"/>
        <c:noMultiLvlLbl val="0"/>
      </c:catAx>
      <c:valAx>
        <c:axId val="233092224"/>
        <c:scaling>
          <c:orientation val="minMax"/>
          <c:max val="1.7000000000000002"/>
          <c:min val="1"/>
        </c:scaling>
        <c:delete val="0"/>
        <c:axPos val="l"/>
        <c:majorGridlines>
          <c:spPr>
            <a:ln>
              <a:noFill/>
            </a:ln>
          </c:spPr>
        </c:majorGridlines>
        <c:numFmt formatCode="#,###,##0.0\x" sourceLinked="0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2400">
                <a:latin typeface="Garamond" panose="02020404030301010803" pitchFamily="18" charset="0"/>
              </a:defRPr>
            </a:pPr>
            <a:endParaRPr lang="en-US"/>
          </a:p>
        </c:txPr>
        <c:crossAx val="233082240"/>
        <c:crosses val="autoZero"/>
        <c:crossBetween val="between"/>
      </c:valAx>
      <c:spPr>
        <a:solidFill>
          <a:sysClr val="window" lastClr="FFFFFF">
            <a:lumMod val="85000"/>
            <a:alpha val="0"/>
          </a:sysClr>
        </a:solidFill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'Pg 6'!$A$12</c:f>
              <c:strCache>
                <c:ptCount val="1"/>
                <c:pt idx="0">
                  <c:v>$10-25MM</c:v>
                </c:pt>
              </c:strCache>
            </c:strRef>
          </c:tx>
          <c:spPr>
            <a:ln w="63500">
              <a:solidFill>
                <a:schemeClr val="tx1"/>
              </a:solidFill>
            </a:ln>
          </c:spPr>
          <c:marker>
            <c:symbol val="circle"/>
            <c:size val="1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'Pg 6'!$B$11:$F$11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 YTD</c:v>
                </c:pt>
              </c:strCache>
            </c:strRef>
          </c:cat>
          <c:val>
            <c:numRef>
              <c:f>'Pg 6'!$B$12:$F$12</c:f>
              <c:numCache>
                <c:formatCode>0.0\x</c:formatCode>
                <c:ptCount val="5"/>
                <c:pt idx="0">
                  <c:v>5.8</c:v>
                </c:pt>
                <c:pt idx="1">
                  <c:v>6.3</c:v>
                </c:pt>
                <c:pt idx="2">
                  <c:v>5.9</c:v>
                </c:pt>
                <c:pt idx="3">
                  <c:v>6.1</c:v>
                </c:pt>
                <c:pt idx="4">
                  <c:v>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B2-4879-AB60-9BE10B6D50CE}"/>
            </c:ext>
          </c:extLst>
        </c:ser>
        <c:ser>
          <c:idx val="1"/>
          <c:order val="1"/>
          <c:tx>
            <c:strRef>
              <c:f>'Pg 6'!$A$13</c:f>
              <c:strCache>
                <c:ptCount val="1"/>
                <c:pt idx="0">
                  <c:v>$25-50MM</c:v>
                </c:pt>
              </c:strCache>
            </c:strRef>
          </c:tx>
          <c:spPr>
            <a:ln w="63500">
              <a:solidFill>
                <a:srgbClr val="4F81BD"/>
              </a:solidFill>
              <a:prstDash val="sysDash"/>
            </a:ln>
          </c:spPr>
          <c:marker>
            <c:symbol val="diamond"/>
            <c:size val="12"/>
            <c:spPr>
              <a:solidFill>
                <a:srgbClr val="4F81BD"/>
              </a:solidFill>
              <a:ln w="12700">
                <a:solidFill>
                  <a:schemeClr val="accent1"/>
                </a:solidFill>
                <a:prstDash val="sysDot"/>
              </a:ln>
            </c:spPr>
          </c:marker>
          <c:cat>
            <c:strRef>
              <c:f>'Pg 6'!$B$11:$F$11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 YTD</c:v>
                </c:pt>
              </c:strCache>
            </c:strRef>
          </c:cat>
          <c:val>
            <c:numRef>
              <c:f>'Pg 6'!$B$13:$F$13</c:f>
              <c:numCache>
                <c:formatCode>0.0\x</c:formatCode>
                <c:ptCount val="5"/>
                <c:pt idx="0">
                  <c:v>6.4</c:v>
                </c:pt>
                <c:pt idx="1">
                  <c:v>6.6</c:v>
                </c:pt>
                <c:pt idx="2">
                  <c:v>6.9</c:v>
                </c:pt>
                <c:pt idx="3">
                  <c:v>7</c:v>
                </c:pt>
                <c:pt idx="4">
                  <c:v>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B2-4879-AB60-9BE10B6D50CE}"/>
            </c:ext>
          </c:extLst>
        </c:ser>
        <c:ser>
          <c:idx val="2"/>
          <c:order val="2"/>
          <c:tx>
            <c:strRef>
              <c:f>'Pg 6'!$A$14</c:f>
              <c:strCache>
                <c:ptCount val="1"/>
                <c:pt idx="0">
                  <c:v>$50-100MM</c:v>
                </c:pt>
              </c:strCache>
            </c:strRef>
          </c:tx>
          <c:spPr>
            <a:ln w="63500">
              <a:solidFill>
                <a:srgbClr val="948A54"/>
              </a:solidFill>
              <a:prstDash val="sysDash"/>
            </a:ln>
          </c:spPr>
          <c:marker>
            <c:symbol val="diamond"/>
            <c:size val="12"/>
            <c:spPr>
              <a:solidFill>
                <a:srgbClr val="948A54"/>
              </a:solidFill>
              <a:ln w="12700">
                <a:solidFill>
                  <a:schemeClr val="bg2">
                    <a:lumMod val="50000"/>
                  </a:schemeClr>
                </a:solidFill>
              </a:ln>
            </c:spPr>
          </c:marker>
          <c:cat>
            <c:strRef>
              <c:f>'Pg 6'!$B$11:$F$11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 YTD</c:v>
                </c:pt>
              </c:strCache>
            </c:strRef>
          </c:cat>
          <c:val>
            <c:numRef>
              <c:f>'Pg 6'!$B$14:$F$14</c:f>
              <c:numCache>
                <c:formatCode>0.0\x</c:formatCode>
                <c:ptCount val="5"/>
                <c:pt idx="0">
                  <c:v>7.2</c:v>
                </c:pt>
                <c:pt idx="1">
                  <c:v>8.1999999999999993</c:v>
                </c:pt>
                <c:pt idx="2">
                  <c:v>8.9</c:v>
                </c:pt>
                <c:pt idx="3">
                  <c:v>7.6</c:v>
                </c:pt>
                <c:pt idx="4">
                  <c:v>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B2-4879-AB60-9BE10B6D50CE}"/>
            </c:ext>
          </c:extLst>
        </c:ser>
        <c:ser>
          <c:idx val="3"/>
          <c:order val="3"/>
          <c:tx>
            <c:strRef>
              <c:f>'Pg 6'!$A$15</c:f>
              <c:strCache>
                <c:ptCount val="1"/>
                <c:pt idx="0">
                  <c:v>$100-250MM</c:v>
                </c:pt>
              </c:strCache>
            </c:strRef>
          </c:tx>
          <c:spPr>
            <a:ln w="63500">
              <a:solidFill>
                <a:srgbClr val="F79646"/>
              </a:solidFill>
            </a:ln>
          </c:spPr>
          <c:marker>
            <c:symbol val="triangle"/>
            <c:size val="12"/>
            <c:spPr>
              <a:solidFill>
                <a:srgbClr val="FF7D31"/>
              </a:solidFill>
              <a:ln w="12700">
                <a:solidFill>
                  <a:srgbClr val="F79646"/>
                </a:solidFill>
              </a:ln>
            </c:spPr>
          </c:marker>
          <c:cat>
            <c:strRef>
              <c:f>'Pg 6'!$B$11:$F$11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 YTD</c:v>
                </c:pt>
              </c:strCache>
            </c:strRef>
          </c:cat>
          <c:val>
            <c:numRef>
              <c:f>'Pg 6'!$B$15:$F$15</c:f>
              <c:numCache>
                <c:formatCode>0.0\x</c:formatCode>
                <c:ptCount val="5"/>
                <c:pt idx="0">
                  <c:v>8.8000000000000007</c:v>
                </c:pt>
                <c:pt idx="1">
                  <c:v>9.1</c:v>
                </c:pt>
                <c:pt idx="2">
                  <c:v>8.6999999999999993</c:v>
                </c:pt>
                <c:pt idx="3">
                  <c:v>9.4</c:v>
                </c:pt>
                <c:pt idx="4">
                  <c:v>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6B2-4879-AB60-9BE10B6D50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493120"/>
        <c:axId val="265499392"/>
      </c:lineChart>
      <c:catAx>
        <c:axId val="265493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Garamond" panose="02020404030301010803" pitchFamily="18" charset="0"/>
              </a:defRPr>
            </a:pPr>
            <a:endParaRPr lang="en-US"/>
          </a:p>
        </c:txPr>
        <c:crossAx val="265499392"/>
        <c:crosses val="autoZero"/>
        <c:auto val="1"/>
        <c:lblAlgn val="ctr"/>
        <c:lblOffset val="100"/>
        <c:noMultiLvlLbl val="0"/>
      </c:catAx>
      <c:valAx>
        <c:axId val="265499392"/>
        <c:scaling>
          <c:orientation val="minMax"/>
          <c:min val="4.5"/>
        </c:scaling>
        <c:delete val="0"/>
        <c:axPos val="l"/>
        <c:majorGridlines/>
        <c:numFmt formatCode="0.0\x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Garamond" panose="02020404030301010803" pitchFamily="18" charset="0"/>
              </a:defRPr>
            </a:pPr>
            <a:endParaRPr lang="en-US"/>
          </a:p>
        </c:txPr>
        <c:crossAx val="265493120"/>
        <c:crosses val="autoZero"/>
        <c:crossBetween val="between"/>
      </c:valAx>
      <c:spPr>
        <a:noFill/>
        <a:ln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 w="6350">
      <a:noFill/>
    </a:ln>
    <a:effectLst/>
  </c:spPr>
  <c:txPr>
    <a:bodyPr/>
    <a:lstStyle/>
    <a:p>
      <a:pPr>
        <a:defRPr sz="7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385699771399553E-2"/>
          <c:y val="0.16484018264840244"/>
          <c:w val="0.71107524202167716"/>
          <c:h val="0.7277852083558107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'Page 9'!$A$7</c:f>
              <c:strCache>
                <c:ptCount val="1"/>
                <c:pt idx="0">
                  <c:v> Sr Debt / EBITDA </c:v>
                </c:pt>
              </c:strCache>
            </c:strRef>
          </c:tx>
          <c:spPr>
            <a:solidFill>
              <a:srgbClr val="578BC9"/>
            </a:solidFill>
            <a:ln w="19050">
              <a:solidFill>
                <a:srgbClr val="878787"/>
              </a:solidFill>
            </a:ln>
            <a:scene3d>
              <a:camera prst="orthographicFront"/>
              <a:lightRig rig="threePt" dir="t">
                <a:rot lat="0" lon="0" rev="5400000"/>
              </a:lightRig>
            </a:scene3d>
            <a:sp3d/>
          </c:spPr>
          <c:invertIfNegative val="0"/>
          <c:dLbls>
            <c:numFmt formatCode="#,###,##0.0\x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'Page 9'!$B$6:$F$6</c:f>
              <c:strCache>
                <c:ptCount val="5"/>
                <c:pt idx="0">
                  <c:v>2016 </c:v>
                </c:pt>
                <c:pt idx="1">
                  <c:v>2017 </c:v>
                </c:pt>
                <c:pt idx="2">
                  <c:v>2018 </c:v>
                </c:pt>
                <c:pt idx="3">
                  <c:v>2019 </c:v>
                </c:pt>
                <c:pt idx="4">
                  <c:v>2020 YTD</c:v>
                </c:pt>
              </c:strCache>
            </c:strRef>
          </c:cat>
          <c:val>
            <c:numRef>
              <c:f>'Page 9'!$B$7:$F$7</c:f>
              <c:numCache>
                <c:formatCode>#,##0.0\x</c:formatCode>
                <c:ptCount val="5"/>
                <c:pt idx="0">
                  <c:v>3</c:v>
                </c:pt>
                <c:pt idx="1">
                  <c:v>3.3</c:v>
                </c:pt>
                <c:pt idx="2">
                  <c:v>3</c:v>
                </c:pt>
                <c:pt idx="3">
                  <c:v>3.3</c:v>
                </c:pt>
                <c:pt idx="4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11-4030-B3FA-E2403AB74E03}"/>
            </c:ext>
          </c:extLst>
        </c:ser>
        <c:ser>
          <c:idx val="1"/>
          <c:order val="1"/>
          <c:tx>
            <c:strRef>
              <c:f>'Page 9'!$A$8</c:f>
              <c:strCache>
                <c:ptCount val="1"/>
                <c:pt idx="0">
                  <c:v> Sub Debt / EBITDA </c:v>
                </c:pt>
              </c:strCache>
            </c:strRef>
          </c:tx>
          <c:spPr>
            <a:solidFill>
              <a:srgbClr val="E6E6E6"/>
            </a:solidFill>
            <a:ln w="19050">
              <a:solidFill>
                <a:srgbClr val="878787"/>
              </a:solidFill>
            </a:ln>
            <a:scene3d>
              <a:camera prst="orthographicFront"/>
              <a:lightRig rig="threePt" dir="t">
                <a:rot lat="0" lon="0" rev="3600000"/>
              </a:lightRig>
            </a:scene3d>
            <a:sp3d/>
          </c:spPr>
          <c:invertIfNegative val="0"/>
          <c:dLbls>
            <c:numFmt formatCode="#,###,##0.0\x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'Page 9'!$B$6:$F$6</c:f>
              <c:strCache>
                <c:ptCount val="5"/>
                <c:pt idx="0">
                  <c:v>2016 </c:v>
                </c:pt>
                <c:pt idx="1">
                  <c:v>2017 </c:v>
                </c:pt>
                <c:pt idx="2">
                  <c:v>2018 </c:v>
                </c:pt>
                <c:pt idx="3">
                  <c:v>2019 </c:v>
                </c:pt>
                <c:pt idx="4">
                  <c:v>2020 YTD</c:v>
                </c:pt>
              </c:strCache>
            </c:strRef>
          </c:cat>
          <c:val>
            <c:numRef>
              <c:f>'Page 9'!$B$8:$F$8</c:f>
              <c:numCache>
                <c:formatCode>#,##0.0\x</c:formatCode>
                <c:ptCount val="5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0.7</c:v>
                </c:pt>
                <c:pt idx="4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11-4030-B3FA-E2403AB74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264984448"/>
        <c:axId val="264985984"/>
      </c:barChart>
      <c:catAx>
        <c:axId val="26498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D9D9D9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264985984"/>
        <c:crossesAt val="0"/>
        <c:auto val="1"/>
        <c:lblAlgn val="ctr"/>
        <c:lblOffset val="100"/>
        <c:noMultiLvlLbl val="0"/>
      </c:catAx>
      <c:valAx>
        <c:axId val="264985984"/>
        <c:scaling>
          <c:orientation val="minMax"/>
        </c:scaling>
        <c:delete val="0"/>
        <c:axPos val="l"/>
        <c:numFmt formatCode="#,###,##0.0\x" sourceLinked="0"/>
        <c:majorTickMark val="none"/>
        <c:minorTickMark val="none"/>
        <c:tickLblPos val="nextTo"/>
        <c:spPr>
          <a:ln w="19050">
            <a:noFill/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264984448"/>
        <c:crosses val="autoZero"/>
        <c:crossBetween val="between"/>
      </c:valAx>
      <c:spPr>
        <a:scene3d>
          <a:camera prst="orthographicFront"/>
          <a:lightRig rig="threePt" dir="t">
            <a:rot lat="0" lon="0" rev="3000000"/>
          </a:lightRig>
        </a:scene3d>
        <a:sp3d prstMaterial="matte"/>
      </c:spPr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en-US"/>
          </a:p>
        </c:txPr>
      </c:legendEntry>
      <c:layout>
        <c:manualLayout>
          <c:xMode val="edge"/>
          <c:yMode val="edge"/>
          <c:x val="0.79385603395320281"/>
          <c:y val="0.47036509735176091"/>
          <c:w val="0.17818918804504291"/>
          <c:h val="0.3883660529518681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</c:spPr>
  <c:txPr>
    <a:bodyPr/>
    <a:lstStyle/>
    <a:p>
      <a:pPr>
        <a:defRPr>
          <a:latin typeface="Garamond" panose="02020404030301010803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'10'!$A$5</c:f>
              <c:strCache>
                <c:ptCount val="1"/>
                <c:pt idx="0">
                  <c:v> Equity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'10'!$B$4:$F$4</c:f>
              <c:strCache>
                <c:ptCount val="5"/>
                <c:pt idx="0">
                  <c:v>2016 </c:v>
                </c:pt>
                <c:pt idx="1">
                  <c:v>2017 </c:v>
                </c:pt>
                <c:pt idx="2">
                  <c:v>2018 </c:v>
                </c:pt>
                <c:pt idx="3">
                  <c:v>2019 </c:v>
                </c:pt>
                <c:pt idx="4">
                  <c:v>2020 YTD</c:v>
                </c:pt>
              </c:strCache>
            </c:strRef>
          </c:cat>
          <c:val>
            <c:numRef>
              <c:f>'10'!$B$5:$F$5</c:f>
              <c:numCache>
                <c:formatCode>0.0%</c:formatCode>
                <c:ptCount val="5"/>
                <c:pt idx="0">
                  <c:v>0.43099999999999999</c:v>
                </c:pt>
                <c:pt idx="1">
                  <c:v>0.44400000000000001</c:v>
                </c:pt>
                <c:pt idx="2">
                  <c:v>0.39700000000000002</c:v>
                </c:pt>
                <c:pt idx="3">
                  <c:v>0.438</c:v>
                </c:pt>
                <c:pt idx="4">
                  <c:v>0.45200000000000001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B-4C94-AB52-0F9D06CE881C}"/>
            </c:ext>
          </c:extLst>
        </c:ser>
        <c:ser>
          <c:idx val="1"/>
          <c:order val="1"/>
          <c:tx>
            <c:strRef>
              <c:f>'10'!$A$6</c:f>
              <c:strCache>
                <c:ptCount val="1"/>
                <c:pt idx="0">
                  <c:v> Sub Debt 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'10'!$B$4:$F$4</c:f>
              <c:strCache>
                <c:ptCount val="5"/>
                <c:pt idx="0">
                  <c:v>2016 </c:v>
                </c:pt>
                <c:pt idx="1">
                  <c:v>2017 </c:v>
                </c:pt>
                <c:pt idx="2">
                  <c:v>2018 </c:v>
                </c:pt>
                <c:pt idx="3">
                  <c:v>2019 </c:v>
                </c:pt>
                <c:pt idx="4">
                  <c:v>2020 YTD</c:v>
                </c:pt>
              </c:strCache>
            </c:strRef>
          </c:cat>
          <c:val>
            <c:numRef>
              <c:f>'10'!$B$6:$F$6</c:f>
              <c:numCache>
                <c:formatCode>0.0%</c:formatCode>
                <c:ptCount val="5"/>
                <c:pt idx="0">
                  <c:v>0.121</c:v>
                </c:pt>
                <c:pt idx="1">
                  <c:v>0.109</c:v>
                </c:pt>
                <c:pt idx="2">
                  <c:v>0.113</c:v>
                </c:pt>
                <c:pt idx="3">
                  <c:v>9.9000000000000005E-2</c:v>
                </c:pt>
                <c:pt idx="4">
                  <c:v>5.0999999999999997E-2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1B-4C94-AB52-0F9D06CE881C}"/>
            </c:ext>
          </c:extLst>
        </c:ser>
        <c:ser>
          <c:idx val="2"/>
          <c:order val="2"/>
          <c:tx>
            <c:strRef>
              <c:f>'10'!$A$7</c:f>
              <c:strCache>
                <c:ptCount val="1"/>
                <c:pt idx="0">
                  <c:v> Sr Debt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'10'!$B$4:$F$4</c:f>
              <c:strCache>
                <c:ptCount val="5"/>
                <c:pt idx="0">
                  <c:v>2016 </c:v>
                </c:pt>
                <c:pt idx="1">
                  <c:v>2017 </c:v>
                </c:pt>
                <c:pt idx="2">
                  <c:v>2018 </c:v>
                </c:pt>
                <c:pt idx="3">
                  <c:v>2019 </c:v>
                </c:pt>
                <c:pt idx="4">
                  <c:v>2020 YTD</c:v>
                </c:pt>
              </c:strCache>
            </c:strRef>
          </c:cat>
          <c:val>
            <c:numRef>
              <c:f>'10'!$B$7:$F$7</c:f>
              <c:numCache>
                <c:formatCode>0.0%</c:formatCode>
                <c:ptCount val="5"/>
                <c:pt idx="0">
                  <c:v>0.44800000000000001</c:v>
                </c:pt>
                <c:pt idx="1">
                  <c:v>0.44700000000000001</c:v>
                </c:pt>
                <c:pt idx="2">
                  <c:v>0.48899999999999999</c:v>
                </c:pt>
                <c:pt idx="3">
                  <c:v>0.46300000000000002</c:v>
                </c:pt>
                <c:pt idx="4">
                  <c:v>0.496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1B-4C94-AB52-0F9D06CE881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069147376"/>
        <c:axId val="1069149016"/>
      </c:barChart>
      <c:catAx>
        <c:axId val="106914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ysClr val="windowText" lastClr="000000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069149016"/>
        <c:crosses val="autoZero"/>
        <c:auto val="1"/>
        <c:lblAlgn val="ctr"/>
        <c:lblOffset val="100"/>
        <c:noMultiLvlLbl val="0"/>
      </c:catAx>
      <c:valAx>
        <c:axId val="1069149016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06914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059645224267995"/>
          <c:y val="0.37147272538752452"/>
          <c:w val="0.18296169667244552"/>
          <c:h val="0.200582987022252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5D03EC-EEE1-4676-99CD-476EBE7971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BCC41-06F0-4DE2-BD85-758EE79EFD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E3EBF-C965-4D14-BF61-912B45E0CF0F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C7950-426B-4904-9F0E-E6B39CD06F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6B6C0-67F0-415A-915F-2918B4D4BB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BB74E-FE6E-4AA3-B07B-8155D3AD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2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9FDD1001-092F-470B-BACF-B91148DC810B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1354C867-E7E6-4281-A1F4-2B65876859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89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2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3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4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6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06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57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08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3294D-D85E-4939-B749-EEEEC79A8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42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5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50" y="4078630"/>
            <a:ext cx="7891272" cy="420625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177" indent="0" algn="ctr">
              <a:buNone/>
              <a:defRPr sz="1999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1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 and color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1" y="5831893"/>
            <a:ext cx="7888287" cy="475488"/>
          </a:xfrm>
        </p:spPr>
        <p:txBody>
          <a:bodyPr>
            <a:noAutofit/>
          </a:bodyPr>
          <a:lstStyle>
            <a:lvl1pPr marL="0" indent="0" algn="l">
              <a:buNone/>
              <a:defRPr sz="1999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549140" y="6356046"/>
            <a:ext cx="3251587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tx1"/>
                </a:solidFill>
                <a:latin typeface="+mn-lt"/>
              </a:rPr>
              <a:t>Focus Strategies Investment Banking | 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Member FINRA/SIPC</a:t>
            </a:r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630936" y="640080"/>
            <a:ext cx="7886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628651" y="6318504"/>
            <a:ext cx="7886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28650" y="2569861"/>
            <a:ext cx="7891272" cy="159105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35DF25F-808D-41BF-BEAC-DC724FAD7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57" y="6427074"/>
            <a:ext cx="1939894" cy="2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1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STRICTLY CONFIDENTIAL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Focus Strategies Investment Banking | Member FINRA/SIPC</a:t>
            </a:r>
          </a:p>
        </p:txBody>
      </p:sp>
    </p:spTree>
    <p:extLst>
      <p:ext uri="{BB962C8B-B14F-4D97-AF65-F5344CB8AC3E}">
        <p14:creationId xmlns:p14="http://schemas.microsoft.com/office/powerpoint/2010/main" val="186476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0936" y="1525640"/>
            <a:ext cx="3771900" cy="250280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0936" y="1810512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878" y="1522536"/>
            <a:ext cx="3771900" cy="250280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741919" y="1810512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30936" y="3959352"/>
            <a:ext cx="3771900" cy="250280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0936" y="4251960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738878" y="3961159"/>
            <a:ext cx="3771900" cy="246888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4738878" y="4249059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19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30936" y="1463040"/>
            <a:ext cx="3771900" cy="2359152"/>
          </a:xfrm>
        </p:spPr>
        <p:txBody>
          <a:bodyPr/>
          <a:lstStyle>
            <a:lvl1pPr marL="228600" indent="-228600" algn="just">
              <a:buFont typeface="Wingdings" panose="05000000000000000000" pitchFamily="2" charset="2"/>
              <a:buChar char="§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 algn="just">
              <a:buFont typeface="Wingdings" panose="05000000000000000000" pitchFamily="2" charset="2"/>
              <a:buChar char="§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buFont typeface="Wingdings" panose="05000000000000000000" pitchFamily="2" charset="2"/>
              <a:buChar char="§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buFont typeface="Wingdings" panose="05000000000000000000" pitchFamily="2" charset="2"/>
              <a:buChar char="§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buFont typeface="Wingdings" panose="05000000000000000000" pitchFamily="2" charset="2"/>
              <a:buChar char="§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878" y="1522536"/>
            <a:ext cx="3771900" cy="25028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741919" y="1810512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30936" y="3959352"/>
            <a:ext cx="3771900" cy="25028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630936" y="4251960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738878" y="3961159"/>
            <a:ext cx="3771900" cy="24688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8"/>
          </p:nvPr>
        </p:nvSpPr>
        <p:spPr>
          <a:xfrm>
            <a:off x="4738878" y="4249059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834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28650" y="1423484"/>
            <a:ext cx="3776472" cy="4837257"/>
          </a:xfrm>
        </p:spPr>
        <p:txBody>
          <a:bodyPr>
            <a:normAutofit/>
          </a:bodyPr>
          <a:lstStyle>
            <a:lvl1pPr marL="228600" indent="-228600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6181" y="1418502"/>
            <a:ext cx="3776472" cy="25028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4736181" y="1716587"/>
            <a:ext cx="3782435" cy="210312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736181" y="3873695"/>
            <a:ext cx="3777640" cy="24688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3"/>
          </p:nvPr>
        </p:nvSpPr>
        <p:spPr>
          <a:xfrm>
            <a:off x="4736181" y="4159622"/>
            <a:ext cx="3776472" cy="210312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11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blipFill dpi="0" rotWithShape="1">
          <a:blip r:embed="rId2">
            <a:alphaModFix amt="9000"/>
            <a:lum/>
          </a:blip>
          <a:srcRect/>
          <a:stretch>
            <a:fillRect l="40000" t="10000" r="7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50" y="4078630"/>
            <a:ext cx="7891272" cy="420625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177" indent="0" algn="ctr">
              <a:buNone/>
              <a:defRPr sz="1999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1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 and color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1" y="5831893"/>
            <a:ext cx="7888287" cy="475488"/>
          </a:xfrm>
        </p:spPr>
        <p:txBody>
          <a:bodyPr>
            <a:noAutofit/>
          </a:bodyPr>
          <a:lstStyle>
            <a:lvl1pPr marL="0" indent="0" algn="l">
              <a:buNone/>
              <a:defRPr sz="1999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549140" y="6356046"/>
            <a:ext cx="3251587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Focus Strategies Investment Banking |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Member FINRA/SIPC</a:t>
            </a:r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630936" y="640080"/>
            <a:ext cx="7886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628651" y="6318504"/>
            <a:ext cx="7886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28650" y="2569861"/>
            <a:ext cx="7891272" cy="159105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9500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8640" y="6356351"/>
            <a:ext cx="2057400" cy="365126"/>
          </a:xfrm>
        </p:spPr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934237" y="1852617"/>
            <a:ext cx="3383280" cy="4251325"/>
          </a:xfrm>
        </p:spPr>
        <p:txBody>
          <a:bodyPr>
            <a:normAutofit/>
          </a:bodyPr>
          <a:lstStyle>
            <a:lvl1pPr marL="0" marR="0" indent="0" algn="l" defTabSz="68574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1" baseline="0"/>
            </a:lvl1pPr>
          </a:lstStyle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584999" y="1565217"/>
            <a:ext cx="720387" cy="365760"/>
          </a:xfrm>
        </p:spPr>
        <p:txBody>
          <a:bodyPr>
            <a:noAutofit/>
          </a:bodyPr>
          <a:lstStyle>
            <a:lvl1pPr marL="0" marR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i="0" u="sng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705857" y="1852617"/>
            <a:ext cx="464550" cy="4251325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b="0" i="1" baseline="0"/>
            </a:lvl1pPr>
          </a:lstStyle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545656" y="1851419"/>
            <a:ext cx="379055" cy="4251961"/>
          </a:xfrm>
        </p:spPr>
        <p:txBody>
          <a:bodyPr>
            <a:noAutofit/>
          </a:bodyPr>
          <a:lstStyle>
            <a:lvl1pPr marL="0" indent="0">
              <a:lnSpc>
                <a:spcPct val="200000"/>
              </a:lnSpc>
              <a:spcBef>
                <a:spcPts val="0"/>
              </a:spcBef>
              <a:buFontTx/>
              <a:buNone/>
              <a:defRPr sz="1800">
                <a:latin typeface="Arial Black" panose="020B0A040201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06369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s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  <a:noFill/>
          <a:effectLst>
            <a:innerShdw blurRad="114300">
              <a:prstClr val="black">
                <a:alpha val="35000"/>
              </a:prstClr>
            </a:innerShdw>
          </a:effectLst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21792" y="1558925"/>
            <a:ext cx="2468880" cy="3657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41219" y="1563624"/>
            <a:ext cx="2468880" cy="3657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046471" y="1563624"/>
            <a:ext cx="2468880" cy="3657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1791" y="1247735"/>
            <a:ext cx="2468880" cy="296862"/>
          </a:xfrm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Tx/>
              <a:buNone/>
              <a:defRPr sz="16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339934" y="1247735"/>
            <a:ext cx="2468880" cy="296862"/>
          </a:xfrm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Tx/>
              <a:buNone/>
              <a:defRPr sz="16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044701" y="1252728"/>
            <a:ext cx="2468880" cy="296862"/>
          </a:xfrm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Tx/>
              <a:buNone/>
              <a:defRPr sz="16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Down Arrow 23"/>
          <p:cNvSpPr/>
          <p:nvPr userDrawn="1">
            <p:custDataLst>
              <p:tags r:id="rId1"/>
            </p:custDataLst>
          </p:nvPr>
        </p:nvSpPr>
        <p:spPr bwMode="auto">
          <a:xfrm>
            <a:off x="2083242" y="5276357"/>
            <a:ext cx="5001370" cy="533400"/>
          </a:xfrm>
          <a:prstGeom prst="downArrow">
            <a:avLst>
              <a:gd name="adj1" fmla="val 50000"/>
              <a:gd name="adj2" fmla="val 74967"/>
            </a:avLst>
          </a:prstGeom>
          <a:gradFill flip="none" rotWithShape="1">
            <a:gsLst>
              <a:gs pos="31000">
                <a:srgbClr val="FFC000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4" name="Rounded Rectangle 7"/>
          <p:cNvSpPr/>
          <p:nvPr userDrawn="1">
            <p:custDataLst>
              <p:tags r:id="rId2"/>
            </p:custDataLst>
          </p:nvPr>
        </p:nvSpPr>
        <p:spPr bwMode="auto">
          <a:xfrm>
            <a:off x="1035322" y="5901859"/>
            <a:ext cx="7073357" cy="387623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Focuse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on Maximizing Shareholder Value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23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651" y="1316737"/>
            <a:ext cx="7886699" cy="4934377"/>
          </a:xfrm>
        </p:spPr>
        <p:txBody>
          <a:bodyPr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</p:spTree>
    <p:extLst>
      <p:ext uri="{BB962C8B-B14F-4D97-AF65-F5344CB8AC3E}">
        <p14:creationId xmlns:p14="http://schemas.microsoft.com/office/powerpoint/2010/main" val="2232663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93192"/>
            <a:ext cx="7891272" cy="3566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1578"/>
            <a:ext cx="3886200" cy="4829933"/>
          </a:xfrm>
        </p:spPr>
        <p:txBody>
          <a:bodyPr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1576"/>
            <a:ext cx="3886200" cy="4829935"/>
          </a:xfrm>
        </p:spPr>
        <p:txBody>
          <a:bodyPr/>
          <a:lstStyle>
            <a:lvl1pPr marL="228589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936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</p:spTree>
    <p:extLst>
      <p:ext uri="{BB962C8B-B14F-4D97-AF65-F5344CB8AC3E}">
        <p14:creationId xmlns:p14="http://schemas.microsoft.com/office/powerpoint/2010/main" val="753019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437995"/>
            <a:ext cx="3868340" cy="246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99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74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1" indent="0">
              <a:buNone/>
              <a:defRPr sz="1200" b="1"/>
            </a:lvl8pPr>
            <a:lvl9pPr marL="2742996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06142"/>
            <a:ext cx="3868340" cy="4445370"/>
          </a:xfrm>
        </p:spPr>
        <p:txBody>
          <a:bodyPr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438" y="1437995"/>
            <a:ext cx="3867912" cy="246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99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74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1" indent="0">
              <a:buNone/>
              <a:defRPr sz="1200" b="1"/>
            </a:lvl8pPr>
            <a:lvl9pPr marL="2742996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7438" y="1806140"/>
            <a:ext cx="3867912" cy="4444974"/>
          </a:xfrm>
        </p:spPr>
        <p:txBody>
          <a:bodyPr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</p:spTree>
    <p:extLst>
      <p:ext uri="{BB962C8B-B14F-4D97-AF65-F5344CB8AC3E}">
        <p14:creationId xmlns:p14="http://schemas.microsoft.com/office/powerpoint/2010/main" val="259877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1">
          <a:blip r:embed="rId2">
            <a:alphaModFix amt="35000"/>
            <a:lum/>
          </a:blip>
          <a:srcRect/>
          <a:stretch>
            <a:fillRect l="31000" t="-6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4DAE7AF-D96A-4C0D-B4A7-5B9CBE8A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14984"/>
            <a:ext cx="7886700" cy="1645920"/>
          </a:xfrm>
        </p:spPr>
        <p:txBody>
          <a:bodyPr anchor="b">
            <a:normAutofit/>
          </a:bodyPr>
          <a:lstStyle>
            <a:lvl1pPr>
              <a:defRPr sz="5399" i="1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CFD4F5-C020-4852-9B5B-DC45517AE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724912"/>
            <a:ext cx="7886700" cy="2276856"/>
          </a:xfrm>
        </p:spPr>
        <p:txBody>
          <a:bodyPr/>
          <a:lstStyle>
            <a:lvl1pPr marL="0" indent="0">
              <a:buNone/>
              <a:defRPr sz="2400" b="1" spc="-2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5D9F138-1BB0-43FD-A588-E56C2E33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141" y="6356351"/>
            <a:ext cx="2057400" cy="36512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STRICTLY CONFIDENTIAL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5C8408-0905-4EEE-9FB0-6939021D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Focus Strategies Investment Banking | Member FINRA/SIPC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88ABF1-A4BC-4A9E-8546-A478CDF0977D}"/>
              </a:ext>
            </a:extLst>
          </p:cNvPr>
          <p:cNvCxnSpPr>
            <a:cxnSpLocks/>
          </p:cNvCxnSpPr>
          <p:nvPr userDrawn="1"/>
        </p:nvCxnSpPr>
        <p:spPr>
          <a:xfrm>
            <a:off x="621792" y="2698329"/>
            <a:ext cx="292608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791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al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9617" y="2353217"/>
            <a:ext cx="2218415" cy="246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99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74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1" indent="0">
              <a:buNone/>
              <a:defRPr sz="1200" b="1"/>
            </a:lvl8pPr>
            <a:lvl9pPr marL="2742996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3978" y="2639832"/>
            <a:ext cx="2989692" cy="361167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92101" y="2352024"/>
            <a:ext cx="2221992" cy="246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99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74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1" indent="0">
              <a:buNone/>
              <a:defRPr sz="1200" b="1"/>
            </a:lvl8pPr>
            <a:lvl9pPr marL="2742996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8053" y="2639832"/>
            <a:ext cx="2990088" cy="361167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2348282" y="1147324"/>
            <a:ext cx="1081087" cy="11526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762554" y="1147324"/>
            <a:ext cx="1081087" cy="11526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93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0936" y="1525640"/>
            <a:ext cx="3771900" cy="250280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0936" y="1810512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878" y="1522536"/>
            <a:ext cx="3771900" cy="250280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741919" y="1810512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30936" y="3959352"/>
            <a:ext cx="3771900" cy="250280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630936" y="4251960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738878" y="3961159"/>
            <a:ext cx="3771900" cy="246888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4738878" y="4249059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43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30936" y="1463040"/>
            <a:ext cx="3771900" cy="2359152"/>
          </a:xfrm>
        </p:spPr>
        <p:txBody>
          <a:bodyPr/>
          <a:lstStyle>
            <a:lvl1pPr marL="228600" indent="-228600" algn="just">
              <a:buFont typeface="Wingdings" panose="05000000000000000000" pitchFamily="2" charset="2"/>
              <a:buChar char="§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 algn="just">
              <a:buFont typeface="Wingdings" panose="05000000000000000000" pitchFamily="2" charset="2"/>
              <a:buChar char="§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buFont typeface="Wingdings" panose="05000000000000000000" pitchFamily="2" charset="2"/>
              <a:buChar char="§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buFont typeface="Wingdings" panose="05000000000000000000" pitchFamily="2" charset="2"/>
              <a:buChar char="§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buFont typeface="Wingdings" panose="05000000000000000000" pitchFamily="2" charset="2"/>
              <a:buChar char="§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878" y="1522536"/>
            <a:ext cx="3771900" cy="25028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741919" y="1810512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30936" y="3959352"/>
            <a:ext cx="3771900" cy="25028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630936" y="4251960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738878" y="3961159"/>
            <a:ext cx="3771900" cy="24688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8"/>
          </p:nvPr>
        </p:nvSpPr>
        <p:spPr>
          <a:xfrm>
            <a:off x="4738878" y="4249059"/>
            <a:ext cx="3771900" cy="201168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901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28650" y="1423484"/>
            <a:ext cx="3776472" cy="4837257"/>
          </a:xfrm>
        </p:spPr>
        <p:txBody>
          <a:bodyPr>
            <a:normAutofit/>
          </a:bodyPr>
          <a:lstStyle>
            <a:lvl1pPr marL="228600" indent="-228600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6181" y="1418502"/>
            <a:ext cx="3776472" cy="25028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4736181" y="1716587"/>
            <a:ext cx="3782435" cy="210312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736181" y="3873695"/>
            <a:ext cx="3777640" cy="24688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3"/>
          </p:nvPr>
        </p:nvSpPr>
        <p:spPr>
          <a:xfrm>
            <a:off x="4736181" y="4159622"/>
            <a:ext cx="3776472" cy="2103120"/>
          </a:xfrm>
        </p:spPr>
        <p:txBody>
          <a:bodyPr/>
          <a:lstStyle>
            <a:lvl1pPr marL="0" indent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05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A0730-E5FD-4801-9B1D-7EB8BDC9D64A}" type="datetimeFigureOut">
              <a:rPr lang="en-US" smtClean="0"/>
              <a:pPr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245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676656"/>
            <a:ext cx="7886700" cy="354440"/>
          </a:xfr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031098"/>
            <a:ext cx="7886700" cy="5239078"/>
          </a:xfrm>
        </p:spPr>
        <p:txBody>
          <a:bodyPr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Focus Strategies Investment Banking | Member FINRA/SIPC</a:t>
            </a:r>
          </a:p>
        </p:txBody>
      </p:sp>
    </p:spTree>
    <p:extLst>
      <p:ext uri="{BB962C8B-B14F-4D97-AF65-F5344CB8AC3E}">
        <p14:creationId xmlns:p14="http://schemas.microsoft.com/office/powerpoint/2010/main" val="392569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014984"/>
            <a:ext cx="7886700" cy="1645920"/>
          </a:xfrm>
        </p:spPr>
        <p:txBody>
          <a:bodyPr anchor="b">
            <a:normAutofit/>
          </a:bodyPr>
          <a:lstStyle>
            <a:lvl1pPr>
              <a:defRPr sz="5399" i="1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24912"/>
            <a:ext cx="7886700" cy="2276856"/>
          </a:xfrm>
        </p:spPr>
        <p:txBody>
          <a:bodyPr/>
          <a:lstStyle>
            <a:lvl1pPr marL="0" indent="0">
              <a:buNone/>
              <a:defRPr sz="2400" b="1" spc="-2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STRICTLY 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Focus Strategies Investment Banking | Member FINRA/SIPC</a:t>
            </a: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21792" y="2698329"/>
            <a:ext cx="292608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62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6519572" cy="356616"/>
          </a:xfrm>
          <a:noFill/>
          <a:effectLst>
            <a:innerShdw blurRad="114300">
              <a:prstClr val="black">
                <a:alpha val="35000"/>
              </a:prstClr>
            </a:innerShdw>
          </a:effectLst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STRICTLY CONFIDENTIAL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Focus Strategies Investment Banking | Member FINRA/SIPC</a:t>
            </a:r>
          </a:p>
        </p:txBody>
      </p:sp>
    </p:spTree>
    <p:extLst>
      <p:ext uri="{BB962C8B-B14F-4D97-AF65-F5344CB8AC3E}">
        <p14:creationId xmlns:p14="http://schemas.microsoft.com/office/powerpoint/2010/main" val="310933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5875516" cy="356616"/>
          </a:xfrm>
          <a:noFill/>
          <a:effectLst>
            <a:innerShdw blurRad="114300">
              <a:prstClr val="black">
                <a:alpha val="35000"/>
              </a:prstClr>
            </a:innerShdw>
          </a:effectLst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STRICTLY CONFIDENTIAL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21792" y="1558925"/>
            <a:ext cx="2468880" cy="3657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41219" y="1563624"/>
            <a:ext cx="2468880" cy="3657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046471" y="1563624"/>
            <a:ext cx="2468880" cy="3657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1791" y="1247735"/>
            <a:ext cx="2468880" cy="296862"/>
          </a:xfrm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Tx/>
              <a:buNone/>
              <a:defRPr sz="16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339934" y="1247735"/>
            <a:ext cx="2468880" cy="296862"/>
          </a:xfrm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Tx/>
              <a:buNone/>
              <a:defRPr sz="16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044701" y="1252728"/>
            <a:ext cx="2468880" cy="296862"/>
          </a:xfrm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Tx/>
              <a:buNone/>
              <a:defRPr sz="16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Down Arrow 23"/>
          <p:cNvSpPr/>
          <p:nvPr userDrawn="1">
            <p:custDataLst>
              <p:tags r:id="rId1"/>
            </p:custDataLst>
          </p:nvPr>
        </p:nvSpPr>
        <p:spPr bwMode="auto">
          <a:xfrm>
            <a:off x="2083242" y="5276357"/>
            <a:ext cx="5001370" cy="533400"/>
          </a:xfrm>
          <a:prstGeom prst="downArrow">
            <a:avLst>
              <a:gd name="adj1" fmla="val 50000"/>
              <a:gd name="adj2" fmla="val 74967"/>
            </a:avLst>
          </a:prstGeom>
          <a:gradFill flip="none" rotWithShape="1">
            <a:gsLst>
              <a:gs pos="31000">
                <a:srgbClr val="FFC000"/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4" name="Rounded Rectangle 7"/>
          <p:cNvSpPr/>
          <p:nvPr userDrawn="1">
            <p:custDataLst>
              <p:tags r:id="rId2"/>
            </p:custDataLst>
          </p:nvPr>
        </p:nvSpPr>
        <p:spPr bwMode="auto">
          <a:xfrm>
            <a:off x="1035322" y="5901859"/>
            <a:ext cx="7073357" cy="387623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Focuse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on Maximizing Shareholder Value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80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651" y="1316737"/>
            <a:ext cx="7886699" cy="4934377"/>
          </a:xfrm>
        </p:spPr>
        <p:txBody>
          <a:bodyPr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STRICTLY CONFIDENTIAL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</p:spTree>
    <p:extLst>
      <p:ext uri="{BB962C8B-B14F-4D97-AF65-F5344CB8AC3E}">
        <p14:creationId xmlns:p14="http://schemas.microsoft.com/office/powerpoint/2010/main" val="167742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93192"/>
            <a:ext cx="7891272" cy="356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1578"/>
            <a:ext cx="3886200" cy="4829933"/>
          </a:xfrm>
        </p:spPr>
        <p:txBody>
          <a:bodyPr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1576"/>
            <a:ext cx="3886200" cy="4829935"/>
          </a:xfrm>
        </p:spPr>
        <p:txBody>
          <a:bodyPr/>
          <a:lstStyle>
            <a:lvl1pPr marL="228589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STRICTLY CONFIDENTIAL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936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</p:spTree>
    <p:extLst>
      <p:ext uri="{BB962C8B-B14F-4D97-AF65-F5344CB8AC3E}">
        <p14:creationId xmlns:p14="http://schemas.microsoft.com/office/powerpoint/2010/main" val="321955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42" y="393192"/>
            <a:ext cx="7886700" cy="356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437995"/>
            <a:ext cx="3868340" cy="246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99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74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1" indent="0">
              <a:buNone/>
              <a:defRPr sz="1200" b="1"/>
            </a:lvl8pPr>
            <a:lvl9pPr marL="2742996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06142"/>
            <a:ext cx="3868340" cy="4445370"/>
          </a:xfrm>
        </p:spPr>
        <p:txBody>
          <a:bodyPr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438" y="1437995"/>
            <a:ext cx="3867912" cy="246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99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74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1" indent="0">
              <a:buNone/>
              <a:defRPr sz="1200" b="1"/>
            </a:lvl8pPr>
            <a:lvl9pPr marL="2742996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7438" y="1806140"/>
            <a:ext cx="3867912" cy="4444974"/>
          </a:xfrm>
        </p:spPr>
        <p:txBody>
          <a:bodyPr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STRICTLY CONFIDENTIAL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960121"/>
            <a:ext cx="7886700" cy="356616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 and color</a:t>
            </a:r>
          </a:p>
        </p:txBody>
      </p:sp>
    </p:spTree>
    <p:extLst>
      <p:ext uri="{BB962C8B-B14F-4D97-AF65-F5344CB8AC3E}">
        <p14:creationId xmlns:p14="http://schemas.microsoft.com/office/powerpoint/2010/main" val="93252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al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93192"/>
            <a:ext cx="7886700" cy="356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9617" y="2353217"/>
            <a:ext cx="2218415" cy="246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99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74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1" indent="0">
              <a:buNone/>
              <a:defRPr sz="1200" b="1"/>
            </a:lvl8pPr>
            <a:lvl9pPr marL="2742996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3978" y="2639832"/>
            <a:ext cx="2989692" cy="361167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92101" y="2352024"/>
            <a:ext cx="2221992" cy="246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99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74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5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1" indent="0">
              <a:buNone/>
              <a:defRPr sz="1200" b="1"/>
            </a:lvl8pPr>
            <a:lvl9pPr marL="2742996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8053" y="2639832"/>
            <a:ext cx="2990088" cy="361167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228589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767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2944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121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298" indent="-228589" algn="just">
              <a:buFont typeface="Wingdings" panose="05000000000000000000" pitchFamily="2" charset="2"/>
              <a:buChar char="§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STRICTLY CONFIDENTIAL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Focus Strategies Investment Banking | Member FINRA/SIPC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2348282" y="1147324"/>
            <a:ext cx="1081087" cy="11526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762554" y="1147324"/>
            <a:ext cx="1081087" cy="11526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3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31927"/>
            <a:ext cx="7886700" cy="2018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3630568"/>
            <a:ext cx="7886700" cy="2674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141" y="6356351"/>
            <a:ext cx="20574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STRICTLY 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Focus Strategies Investment Banking | Member FINRA/SIPC</a:t>
            </a:r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628651" y="6318504"/>
            <a:ext cx="7886700" cy="0"/>
          </a:xfrm>
          <a:prstGeom prst="line">
            <a:avLst/>
          </a:prstGeom>
          <a:ln w="6350">
            <a:solidFill>
              <a:srgbClr val="ECCC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630936" y="791159"/>
            <a:ext cx="7886700" cy="0"/>
          </a:xfrm>
          <a:prstGeom prst="line">
            <a:avLst/>
          </a:prstGeom>
          <a:ln w="6350">
            <a:solidFill>
              <a:srgbClr val="ECCC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7"/>
          <a:srcRect b="53865"/>
          <a:stretch/>
        </p:blipFill>
        <p:spPr>
          <a:xfrm>
            <a:off x="7535483" y="6399689"/>
            <a:ext cx="664523" cy="278451"/>
          </a:xfrm>
          <a:prstGeom prst="rect">
            <a:avLst/>
          </a:prstGeom>
        </p:spPr>
      </p:pic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6457950" y="6356351"/>
            <a:ext cx="20574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chemeClr val="tx1"/>
                </a:solidFill>
              </a:rPr>
              <a:t>           | </a:t>
            </a:r>
            <a:fld id="{307D0F15-FC27-4855-B001-1DF0D2A4BB32}" type="slidenum">
              <a:rPr lang="en-US" sz="900" smtClean="0">
                <a:solidFill>
                  <a:schemeClr val="tx1"/>
                </a:solidFill>
              </a:rPr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6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5" r:id="rId2"/>
    <p:sldLayoutId id="2147483666" r:id="rId3"/>
    <p:sldLayoutId id="2147483669" r:id="rId4"/>
    <p:sldLayoutId id="2147483679" r:id="rId5"/>
    <p:sldLayoutId id="2147483678" r:id="rId6"/>
    <p:sldLayoutId id="2147483652" r:id="rId7"/>
    <p:sldLayoutId id="2147483653" r:id="rId8"/>
    <p:sldLayoutId id="2147483680" r:id="rId9"/>
    <p:sldLayoutId id="2147483670" r:id="rId10"/>
    <p:sldLayoutId id="2147483683" r:id="rId11"/>
    <p:sldLayoutId id="2147483682" r:id="rId12"/>
    <p:sldLayoutId id="2147483681" r:id="rId13"/>
    <p:sldLayoutId id="2147483689" r:id="rId14"/>
    <p:sldLayoutId id="2147483690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9" r:id="rId21"/>
    <p:sldLayoutId id="2147483700" r:id="rId22"/>
    <p:sldLayoutId id="2147483701" r:id="rId23"/>
    <p:sldLayoutId id="2147483705" r:id="rId24"/>
    <p:sldLayoutId id="2147483706" r:id="rId25"/>
  </p:sldLayoutIdLst>
  <p:hf hdr="0" ftr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767" indent="-228589" algn="l" defTabSz="914355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2944" indent="-228589" algn="l" defTabSz="914355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121" indent="-228589" algn="l" defTabSz="914355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298" indent="-228589" algn="l" defTabSz="914355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47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3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1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29.png"/><Relationship Id="rId39" Type="http://schemas.openxmlformats.org/officeDocument/2006/relationships/image" Target="../media/image42.jpeg"/><Relationship Id="rId21" Type="http://schemas.openxmlformats.org/officeDocument/2006/relationships/image" Target="../media/image25.jpeg"/><Relationship Id="rId34" Type="http://schemas.openxmlformats.org/officeDocument/2006/relationships/image" Target="../media/image37.png"/><Relationship Id="rId42" Type="http://schemas.openxmlformats.org/officeDocument/2006/relationships/image" Target="../media/image45.jpeg"/><Relationship Id="rId47" Type="http://schemas.openxmlformats.org/officeDocument/2006/relationships/image" Target="../media/image50.png"/><Relationship Id="rId50" Type="http://schemas.openxmlformats.org/officeDocument/2006/relationships/image" Target="../media/image5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29" Type="http://schemas.openxmlformats.org/officeDocument/2006/relationships/image" Target="../media/image32.png"/><Relationship Id="rId11" Type="http://schemas.openxmlformats.org/officeDocument/2006/relationships/image" Target="../media/image15.jpeg"/><Relationship Id="rId24" Type="http://schemas.openxmlformats.org/officeDocument/2006/relationships/hyperlink" Target="http://www.kendrascott.com/" TargetMode="External"/><Relationship Id="rId32" Type="http://schemas.openxmlformats.org/officeDocument/2006/relationships/image" Target="../media/image35.png"/><Relationship Id="rId37" Type="http://schemas.openxmlformats.org/officeDocument/2006/relationships/image" Target="../media/image40.jpeg"/><Relationship Id="rId40" Type="http://schemas.openxmlformats.org/officeDocument/2006/relationships/image" Target="../media/image43.jpeg"/><Relationship Id="rId45" Type="http://schemas.openxmlformats.org/officeDocument/2006/relationships/image" Target="../media/image48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png"/><Relationship Id="rId28" Type="http://schemas.openxmlformats.org/officeDocument/2006/relationships/image" Target="../media/image31.png"/><Relationship Id="rId36" Type="http://schemas.openxmlformats.org/officeDocument/2006/relationships/image" Target="../media/image39.jpeg"/><Relationship Id="rId49" Type="http://schemas.openxmlformats.org/officeDocument/2006/relationships/image" Target="../media/image52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31" Type="http://schemas.openxmlformats.org/officeDocument/2006/relationships/image" Target="../media/image34.png"/><Relationship Id="rId44" Type="http://schemas.openxmlformats.org/officeDocument/2006/relationships/image" Target="../media/image47.jpeg"/><Relationship Id="rId52" Type="http://schemas.openxmlformats.org/officeDocument/2006/relationships/image" Target="../media/image55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Relationship Id="rId27" Type="http://schemas.openxmlformats.org/officeDocument/2006/relationships/image" Target="../media/image30.jpeg"/><Relationship Id="rId30" Type="http://schemas.openxmlformats.org/officeDocument/2006/relationships/image" Target="../media/image33.png"/><Relationship Id="rId35" Type="http://schemas.openxmlformats.org/officeDocument/2006/relationships/image" Target="../media/image38.jpeg"/><Relationship Id="rId43" Type="http://schemas.openxmlformats.org/officeDocument/2006/relationships/image" Target="../media/image46.jpeg"/><Relationship Id="rId48" Type="http://schemas.openxmlformats.org/officeDocument/2006/relationships/image" Target="../media/image51.png"/><Relationship Id="rId8" Type="http://schemas.openxmlformats.org/officeDocument/2006/relationships/image" Target="../media/image12.jpeg"/><Relationship Id="rId51" Type="http://schemas.openxmlformats.org/officeDocument/2006/relationships/image" Target="../media/image54.png"/><Relationship Id="rId3" Type="http://schemas.openxmlformats.org/officeDocument/2006/relationships/image" Target="../media/image7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8.png"/><Relationship Id="rId33" Type="http://schemas.openxmlformats.org/officeDocument/2006/relationships/image" Target="../media/image36.jpeg"/><Relationship Id="rId38" Type="http://schemas.openxmlformats.org/officeDocument/2006/relationships/image" Target="../media/image41.jpeg"/><Relationship Id="rId46" Type="http://schemas.openxmlformats.org/officeDocument/2006/relationships/image" Target="../media/image49.jpeg"/><Relationship Id="rId20" Type="http://schemas.openxmlformats.org/officeDocument/2006/relationships/image" Target="../media/image24.jpeg"/><Relationship Id="rId41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ttank.com/index.htm" TargetMode="External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openxmlformats.org/officeDocument/2006/relationships/image" Target="../media/image34.png"/><Relationship Id="rId5" Type="http://schemas.openxmlformats.org/officeDocument/2006/relationships/image" Target="../media/image80.png"/><Relationship Id="rId10" Type="http://schemas.openxmlformats.org/officeDocument/2006/relationships/image" Target="../media/image84.jpg"/><Relationship Id="rId4" Type="http://schemas.openxmlformats.org/officeDocument/2006/relationships/image" Target="../media/image79.jpeg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5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hyperlink" Target="http://focus-strategies.com/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5" Type="http://schemas.openxmlformats.org/officeDocument/2006/relationships/image" Target="../media/image97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FF2982-3A6B-4E6A-A3CE-4BB2A570F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462" y="5426293"/>
            <a:ext cx="7888287" cy="475488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Garamond" panose="02020404030301010803" pitchFamily="18" charset="0"/>
              </a:rPr>
              <a:t>June 26, 2020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A4E0940-18EA-49AA-81C6-620C30655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461" y="5056821"/>
            <a:ext cx="8026509" cy="47548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+mn-lt"/>
              </a:rPr>
              <a:t>2020 Transactions Update</a:t>
            </a:r>
          </a:p>
        </p:txBody>
      </p:sp>
    </p:spTree>
    <p:extLst>
      <p:ext uri="{BB962C8B-B14F-4D97-AF65-F5344CB8AC3E}">
        <p14:creationId xmlns:p14="http://schemas.microsoft.com/office/powerpoint/2010/main" val="3166922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C073B-B237-43F7-82D4-D992092B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COVID-19 in Texas</a:t>
            </a:r>
          </a:p>
        </p:txBody>
      </p:sp>
      <p:pic>
        <p:nvPicPr>
          <p:cNvPr id="7" name="Content Placeholder 6" descr="A picture containing black, large, white&#10;&#10;Description automatically generated">
            <a:extLst>
              <a:ext uri="{FF2B5EF4-FFF2-40B4-BE49-F238E27FC236}">
                <a16:creationId xmlns:a16="http://schemas.microsoft.com/office/drawing/2014/main" id="{35F8404B-1EB6-4C1A-920C-FC8813240FA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6" y="1527175"/>
            <a:ext cx="8420928" cy="355733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809D0-2C8F-469D-8E2D-97E77A45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B19712-D4AC-4630-80E6-C588C9C57ACB}"/>
              </a:ext>
            </a:extLst>
          </p:cNvPr>
          <p:cNvSpPr txBox="1"/>
          <p:nvPr/>
        </p:nvSpPr>
        <p:spPr>
          <a:xfrm>
            <a:off x="5684639" y="6103988"/>
            <a:ext cx="2910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Texas Dept. of State Health Services</a:t>
            </a:r>
          </a:p>
        </p:txBody>
      </p:sp>
    </p:spTree>
    <p:extLst>
      <p:ext uri="{BB962C8B-B14F-4D97-AF65-F5344CB8AC3E}">
        <p14:creationId xmlns:p14="http://schemas.microsoft.com/office/powerpoint/2010/main" val="310068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CCC0E"/>
                </a:solidFill>
              </a:rPr>
              <a:t>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92" y="2724912"/>
            <a:ext cx="7886700" cy="2276856"/>
          </a:xfrm>
        </p:spPr>
        <p:txBody>
          <a:bodyPr>
            <a:normAutofit/>
          </a:bodyPr>
          <a:lstStyle/>
          <a:p>
            <a:r>
              <a:rPr lang="en-US" sz="2800" spc="-150" dirty="0">
                <a:latin typeface="+mn-lt"/>
              </a:rPr>
              <a:t>Economic Effects of Pandemic</a:t>
            </a:r>
          </a:p>
        </p:txBody>
      </p:sp>
    </p:spTree>
    <p:extLst>
      <p:ext uri="{BB962C8B-B14F-4D97-AF65-F5344CB8AC3E}">
        <p14:creationId xmlns:p14="http://schemas.microsoft.com/office/powerpoint/2010/main" val="375237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475488"/>
            <a:ext cx="7886700" cy="35444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U.S. GDP growth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STRICTLY CONFIDENTIAL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392C33-B902-44B6-804D-6831DF1A0D77}"/>
              </a:ext>
            </a:extLst>
          </p:cNvPr>
          <p:cNvSpPr txBox="1"/>
          <p:nvPr/>
        </p:nvSpPr>
        <p:spPr>
          <a:xfrm>
            <a:off x="6717229" y="5987019"/>
            <a:ext cx="2128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</a:t>
            </a:r>
            <a:r>
              <a:rPr lang="en-US" sz="1200" i="1" dirty="0" err="1"/>
              <a:t>PitchBook</a:t>
            </a:r>
            <a:r>
              <a:rPr lang="en-US" sz="1200" i="1" dirty="0"/>
              <a:t> / WSJ Survey</a:t>
            </a:r>
          </a:p>
        </p:txBody>
      </p:sp>
      <p:pic>
        <p:nvPicPr>
          <p:cNvPr id="19" name="Content Placeholder 18" descr="A picture containing screenshot, monitor&#10;&#10;Description automatically generated">
            <a:extLst>
              <a:ext uri="{FF2B5EF4-FFF2-40B4-BE49-F238E27FC236}">
                <a16:creationId xmlns:a16="http://schemas.microsoft.com/office/drawing/2014/main" id="{47B98002-6092-459A-9247-9AE6E1F7A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1" y="1419225"/>
            <a:ext cx="8578457" cy="4019550"/>
          </a:xfrm>
        </p:spPr>
      </p:pic>
    </p:spTree>
    <p:extLst>
      <p:ext uri="{BB962C8B-B14F-4D97-AF65-F5344CB8AC3E}">
        <p14:creationId xmlns:p14="http://schemas.microsoft.com/office/powerpoint/2010/main" val="66743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DB295-63B9-4EF2-8B3D-BBB1BD98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386842"/>
            <a:ext cx="7943849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  <a:cs typeface="Arial"/>
              </a:rPr>
              <a:t>Quarterly loss reserves – largest U.S. banks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735B76-6D4F-4435-AB78-CFE121D7D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265AB4E-BFB2-4CBC-A943-974B277B0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523034"/>
            <a:ext cx="8540750" cy="3811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814129-AA47-45B4-9E7C-2294532F4C56}"/>
              </a:ext>
            </a:extLst>
          </p:cNvPr>
          <p:cNvSpPr txBox="1"/>
          <p:nvPr/>
        </p:nvSpPr>
        <p:spPr>
          <a:xfrm>
            <a:off x="7371279" y="6027736"/>
            <a:ext cx="131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</a:t>
            </a:r>
            <a:r>
              <a:rPr lang="en-US" sz="1200" i="1" dirty="0" err="1"/>
              <a:t>PitchBook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3657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780B-0F11-428A-AE0B-70873F86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9186"/>
            <a:ext cx="7886700" cy="35444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Texas v. U.S. Job Losses – Feb. to Apr. 2020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DFCEB8-045D-45A1-9786-40639BEF1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78126"/>
            <a:ext cx="7886700" cy="474624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89FB3-6B91-4FBB-808A-C6FB1025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BCE68-2A16-47FE-BF85-A6BB3ECC9E2D}"/>
              </a:ext>
            </a:extLst>
          </p:cNvPr>
          <p:cNvSpPr txBox="1"/>
          <p:nvPr/>
        </p:nvSpPr>
        <p:spPr>
          <a:xfrm>
            <a:off x="6173747" y="6101815"/>
            <a:ext cx="2421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Federal Reserve Bank Dallas</a:t>
            </a:r>
          </a:p>
        </p:txBody>
      </p:sp>
    </p:spTree>
    <p:extLst>
      <p:ext uri="{BB962C8B-B14F-4D97-AF65-F5344CB8AC3E}">
        <p14:creationId xmlns:p14="http://schemas.microsoft.com/office/powerpoint/2010/main" val="3325792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6E309-203C-483A-93CF-CFAF3A5DD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203" y="409377"/>
            <a:ext cx="7886700" cy="35444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Texas Business Outlook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D046C7DD-1E5D-4B26-B77D-00A597777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5" y="1337374"/>
            <a:ext cx="8329390" cy="401567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D6A39-F3B6-4C02-97FA-0EA37EB2F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BF8D8-AE6D-4CA3-82D5-AB3CF12BAE2F}"/>
              </a:ext>
            </a:extLst>
          </p:cNvPr>
          <p:cNvSpPr txBox="1"/>
          <p:nvPr/>
        </p:nvSpPr>
        <p:spPr>
          <a:xfrm>
            <a:off x="5848350" y="5994404"/>
            <a:ext cx="2720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Dallas Fed Texas Outlook Surveys</a:t>
            </a:r>
          </a:p>
        </p:txBody>
      </p:sp>
    </p:spTree>
    <p:extLst>
      <p:ext uri="{BB962C8B-B14F-4D97-AF65-F5344CB8AC3E}">
        <p14:creationId xmlns:p14="http://schemas.microsoft.com/office/powerpoint/2010/main" val="3963137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475488"/>
            <a:ext cx="7886700" cy="35444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Texas Loan Volume by Type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STRICTLY CONFIDENTIAL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392C33-B902-44B6-804D-6831DF1A0D77}"/>
              </a:ext>
            </a:extLst>
          </p:cNvPr>
          <p:cNvSpPr txBox="1"/>
          <p:nvPr/>
        </p:nvSpPr>
        <p:spPr>
          <a:xfrm>
            <a:off x="6228279" y="5894686"/>
            <a:ext cx="258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Federal Reserve Bank of Dallas</a:t>
            </a:r>
          </a:p>
          <a:p>
            <a:r>
              <a:rPr lang="en-US" sz="1200" i="1" dirty="0"/>
              <a:t>Banking Conditions Survey May 2020</a:t>
            </a: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12095552-A106-4B93-B29C-82292DFDA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91649"/>
            <a:ext cx="7886700" cy="4119202"/>
          </a:xfrm>
        </p:spPr>
      </p:pic>
    </p:spTree>
    <p:extLst>
      <p:ext uri="{BB962C8B-B14F-4D97-AF65-F5344CB8AC3E}">
        <p14:creationId xmlns:p14="http://schemas.microsoft.com/office/powerpoint/2010/main" val="119727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81837-5D5B-4AE1-8A96-93DCBE24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9956"/>
            <a:ext cx="7886700" cy="35444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Texas Nonperforming Loans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EE8A235B-87D2-4A89-AC68-5438B1997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43860"/>
            <a:ext cx="7886700" cy="421477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D5754-22E6-4679-8DF0-9066576B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44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CCC0E"/>
                </a:solidFill>
              </a:rPr>
              <a:t>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92" y="2724912"/>
            <a:ext cx="7886700" cy="2276856"/>
          </a:xfrm>
        </p:spPr>
        <p:txBody>
          <a:bodyPr>
            <a:normAutofit/>
          </a:bodyPr>
          <a:lstStyle/>
          <a:p>
            <a:r>
              <a:rPr lang="en-US" sz="2800" spc="-150" dirty="0">
                <a:latin typeface="+mn-lt"/>
              </a:rPr>
              <a:t>Middle Market Trends through Q1 2020</a:t>
            </a:r>
          </a:p>
        </p:txBody>
      </p:sp>
    </p:spTree>
    <p:extLst>
      <p:ext uri="{BB962C8B-B14F-4D97-AF65-F5344CB8AC3E}">
        <p14:creationId xmlns:p14="http://schemas.microsoft.com/office/powerpoint/2010/main" val="2146574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5488"/>
            <a:ext cx="7905749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Valuation Trends – U.S. Middle Market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STRICTLY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AD21D-C955-452A-AB5F-012A006E91E1}"/>
              </a:ext>
            </a:extLst>
          </p:cNvPr>
          <p:cNvSpPr txBox="1"/>
          <p:nvPr/>
        </p:nvSpPr>
        <p:spPr>
          <a:xfrm>
            <a:off x="628651" y="941832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itchFamily="18" charset="0"/>
              </a:rPr>
              <a:t>Historical TEV*/ Revenues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8F4F4-6175-46C3-9E26-35F0BF7E46E3}"/>
              </a:ext>
            </a:extLst>
          </p:cNvPr>
          <p:cNvSpPr txBox="1"/>
          <p:nvPr/>
        </p:nvSpPr>
        <p:spPr>
          <a:xfrm>
            <a:off x="549141" y="6025895"/>
            <a:ext cx="4208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*TEV = Total Enterprise Value = Company Equity + Debt - Cash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40490-91CE-4142-B63F-3294AE9C0620}"/>
              </a:ext>
            </a:extLst>
          </p:cNvPr>
          <p:cNvSpPr txBox="1"/>
          <p:nvPr/>
        </p:nvSpPr>
        <p:spPr>
          <a:xfrm>
            <a:off x="6910136" y="6025896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Source:  GF Data Resources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E2D4C61-D8FF-456E-9892-397CF1485BF3}"/>
              </a:ext>
            </a:extLst>
          </p:cNvPr>
          <p:cNvSpPr txBox="1"/>
          <p:nvPr/>
        </p:nvSpPr>
        <p:spPr>
          <a:xfrm>
            <a:off x="1769477" y="2282627"/>
            <a:ext cx="1768299" cy="27699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Average =  1.52x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4D2B622-5CB1-4E15-BC23-2EFC28EBD88F}"/>
              </a:ext>
            </a:extLst>
          </p:cNvPr>
          <p:cNvGraphicFramePr>
            <a:graphicFrameLocks/>
          </p:cNvGraphicFramePr>
          <p:nvPr/>
        </p:nvGraphicFramePr>
        <p:xfrm>
          <a:off x="478447" y="1566865"/>
          <a:ext cx="8060715" cy="405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853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focus-strategies.com/wp-content/uploads/215x125_0025_R-Bank.jpg">
            <a:extLst>
              <a:ext uri="{FF2B5EF4-FFF2-40B4-BE49-F238E27FC236}">
                <a16:creationId xmlns:a16="http://schemas.microsoft.com/office/drawing/2014/main" id="{FEB1E55D-88EC-45DB-9604-C63239F4D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4" y="4820845"/>
            <a:ext cx="982525" cy="54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focus-strategies.com/wp-content/uploads/215x125_0088_Layer-1.jpg">
            <a:extLst>
              <a:ext uri="{FF2B5EF4-FFF2-40B4-BE49-F238E27FC236}">
                <a16:creationId xmlns:a16="http://schemas.microsoft.com/office/drawing/2014/main" id="{B591E96C-893A-4946-9938-2F600DD88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59" y="5193651"/>
            <a:ext cx="1214292" cy="67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4" descr="Berry Aviation">
            <a:extLst>
              <a:ext uri="{FF2B5EF4-FFF2-40B4-BE49-F238E27FC236}">
                <a16:creationId xmlns:a16="http://schemas.microsoft.com/office/drawing/2014/main" id="{C945CC00-2207-43DE-90A4-FB858BC3B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17" y="4790274"/>
            <a:ext cx="1045039" cy="60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Content Placeholder 12">
            <a:extLst>
              <a:ext uri="{FF2B5EF4-FFF2-40B4-BE49-F238E27FC236}">
                <a16:creationId xmlns:a16="http://schemas.microsoft.com/office/drawing/2014/main" id="{9C6782A8-8812-4303-B20A-4E6116B50B4E}"/>
              </a:ext>
            </a:extLst>
          </p:cNvPr>
          <p:cNvSpPr txBox="1">
            <a:spLocks/>
          </p:cNvSpPr>
          <p:nvPr/>
        </p:nvSpPr>
        <p:spPr bwMode="auto">
          <a:xfrm>
            <a:off x="2452174" y="4332933"/>
            <a:ext cx="2099133" cy="1846767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114300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154305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94310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Arial" pitchFamily="34" charset="0"/>
              </a:rPr>
              <a:t>  </a:t>
            </a:r>
          </a:p>
        </p:txBody>
      </p:sp>
      <p:pic>
        <p:nvPicPr>
          <p:cNvPr id="21" name="Picture 18" descr="http://focus-strategies.com/wp-content/uploads/215x125_0029_Phoenix-Electric.jpg">
            <a:extLst>
              <a:ext uri="{FF2B5EF4-FFF2-40B4-BE49-F238E27FC236}">
                <a16:creationId xmlns:a16="http://schemas.microsoft.com/office/drawing/2014/main" id="{FCEB1241-2936-4E66-A209-85E9F9FD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58" y="3643937"/>
            <a:ext cx="952167" cy="53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focus-strategies.com/wp-content/uploads/berry_aviation_new.jpg">
            <a:extLst>
              <a:ext uri="{FF2B5EF4-FFF2-40B4-BE49-F238E27FC236}">
                <a16:creationId xmlns:a16="http://schemas.microsoft.com/office/drawing/2014/main" id="{FDEAE4D0-556B-4B48-ABB9-D474B49E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9" y="2830078"/>
            <a:ext cx="1084252" cy="6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focus-strategies.com/wp-content/uploads/bulldog_new.jpg">
            <a:extLst>
              <a:ext uri="{FF2B5EF4-FFF2-40B4-BE49-F238E27FC236}">
                <a16:creationId xmlns:a16="http://schemas.microsoft.com/office/drawing/2014/main" id="{AF5625E5-D438-4EAD-A600-7FDA66F7A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24" y="2848562"/>
            <a:ext cx="978223" cy="5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Content Placeholder 12">
            <a:extLst>
              <a:ext uri="{FF2B5EF4-FFF2-40B4-BE49-F238E27FC236}">
                <a16:creationId xmlns:a16="http://schemas.microsoft.com/office/drawing/2014/main" id="{7C7CA3CB-3134-42F1-BFC1-E96C350C13FD}"/>
              </a:ext>
            </a:extLst>
          </p:cNvPr>
          <p:cNvSpPr txBox="1">
            <a:spLocks/>
          </p:cNvSpPr>
          <p:nvPr/>
        </p:nvSpPr>
        <p:spPr bwMode="auto">
          <a:xfrm>
            <a:off x="4594416" y="2330163"/>
            <a:ext cx="2099133" cy="1846767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114300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154305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94310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Arial" pitchFamily="34" charset="0"/>
              </a:rPr>
              <a:t>  </a:t>
            </a:r>
          </a:p>
        </p:txBody>
      </p:sp>
      <p:pic>
        <p:nvPicPr>
          <p:cNvPr id="1072" name="Picture 48" descr="https://focus-strategies.com/wp-content/uploads/215x125_0028_Phoinix-Global.jpg">
            <a:extLst>
              <a:ext uri="{FF2B5EF4-FFF2-40B4-BE49-F238E27FC236}">
                <a16:creationId xmlns:a16="http://schemas.microsoft.com/office/drawing/2014/main" id="{03081A81-74CD-4627-9373-ECD2C2C75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9"/>
          <a:stretch/>
        </p:blipFill>
        <p:spPr bwMode="auto">
          <a:xfrm>
            <a:off x="5585491" y="2859928"/>
            <a:ext cx="828087" cy="52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focus-strategies.com/wp-content/uploads/FirstReserve-logo.jpg">
            <a:extLst>
              <a:ext uri="{FF2B5EF4-FFF2-40B4-BE49-F238E27FC236}">
                <a16:creationId xmlns:a16="http://schemas.microsoft.com/office/drawing/2014/main" id="{0284E6E7-3E71-4421-AFC7-F488D2DF2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0" b="25745"/>
          <a:stretch/>
        </p:blipFill>
        <p:spPr bwMode="auto">
          <a:xfrm>
            <a:off x="5399292" y="3282116"/>
            <a:ext cx="1243566" cy="3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focus-strategies.com/wp-content/uploads/215x125_0014_Stuart-Petroleum-Testers.jpg">
            <a:extLst>
              <a:ext uri="{FF2B5EF4-FFF2-40B4-BE49-F238E27FC236}">
                <a16:creationId xmlns:a16="http://schemas.microsoft.com/office/drawing/2014/main" id="{4C159ABA-462B-4234-84C2-6E2C85947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20" y="3590528"/>
            <a:ext cx="1001248" cy="5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focus-strategies.com/wp-content/uploads/215x125_0022_RGM-Construction.jpg">
            <a:extLst>
              <a:ext uri="{FF2B5EF4-FFF2-40B4-BE49-F238E27FC236}">
                <a16:creationId xmlns:a16="http://schemas.microsoft.com/office/drawing/2014/main" id="{9649CC9E-D4A2-481A-B278-1B7EFC3A0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480" y="2800666"/>
            <a:ext cx="952167" cy="53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focus-strategies.com/wp-content/uploads/215x125_0075_Brinkmann-Roofing-Company.jpg">
            <a:extLst>
              <a:ext uri="{FF2B5EF4-FFF2-40B4-BE49-F238E27FC236}">
                <a16:creationId xmlns:a16="http://schemas.microsoft.com/office/drawing/2014/main" id="{DC834071-16D1-41EC-9D3E-5417B262F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34442" b="29714"/>
          <a:stretch/>
        </p:blipFill>
        <p:spPr bwMode="auto">
          <a:xfrm>
            <a:off x="7610722" y="2926631"/>
            <a:ext cx="1291902" cy="26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focus-strategies.com/wp-content/uploads/215x125_lubliney.jpg">
            <a:extLst>
              <a:ext uri="{FF2B5EF4-FFF2-40B4-BE49-F238E27FC236}">
                <a16:creationId xmlns:a16="http://schemas.microsoft.com/office/drawing/2014/main" id="{597D760E-2062-4049-8575-A482197DE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97" y="5154625"/>
            <a:ext cx="1417788" cy="7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focus-strategies.com/wp-content/uploads/215x125_0072_CapRidge-Partners.jpg">
            <a:extLst>
              <a:ext uri="{FF2B5EF4-FFF2-40B4-BE49-F238E27FC236}">
                <a16:creationId xmlns:a16="http://schemas.microsoft.com/office/drawing/2014/main" id="{AB32EB78-0FDA-4819-9D1E-C327E6BF0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4" b="22901"/>
          <a:stretch/>
        </p:blipFill>
        <p:spPr bwMode="auto">
          <a:xfrm>
            <a:off x="307727" y="5806937"/>
            <a:ext cx="1133025" cy="31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ocus-strategies.com/wp-content/uploads/215x125_0053_HillCo-Images.jpg">
            <a:extLst>
              <a:ext uri="{FF2B5EF4-FFF2-40B4-BE49-F238E27FC236}">
                <a16:creationId xmlns:a16="http://schemas.microsoft.com/office/drawing/2014/main" id="{A0DE6A11-B724-493E-9E58-B043F55F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34" y="3290022"/>
            <a:ext cx="975212" cy="5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ocus-strategies.com/wp-content/uploads/215x125_0073_Capitol-Appraisal-Group_1.jpg">
            <a:extLst>
              <a:ext uri="{FF2B5EF4-FFF2-40B4-BE49-F238E27FC236}">
                <a16:creationId xmlns:a16="http://schemas.microsoft.com/office/drawing/2014/main" id="{3B5174D6-33D4-4C56-93F1-C82DC2C31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59" y="3752865"/>
            <a:ext cx="762895" cy="42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ocus-strategies.com/wp-content/uploads/215x125_0069_CleaResult-Consulting.jpg">
            <a:extLst>
              <a:ext uri="{FF2B5EF4-FFF2-40B4-BE49-F238E27FC236}">
                <a16:creationId xmlns:a16="http://schemas.microsoft.com/office/drawing/2014/main" id="{1222C949-23F5-453E-84F7-1CC5AA80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28" y="3642834"/>
            <a:ext cx="1053252" cy="58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ontent Placeholder 12">
            <a:extLst>
              <a:ext uri="{FF2B5EF4-FFF2-40B4-BE49-F238E27FC236}">
                <a16:creationId xmlns:a16="http://schemas.microsoft.com/office/drawing/2014/main" id="{D70A77F1-59BF-45DA-B977-F189449D3AC9}"/>
              </a:ext>
            </a:extLst>
          </p:cNvPr>
          <p:cNvSpPr txBox="1">
            <a:spLocks/>
          </p:cNvSpPr>
          <p:nvPr/>
        </p:nvSpPr>
        <p:spPr bwMode="auto">
          <a:xfrm>
            <a:off x="6745493" y="4331767"/>
            <a:ext cx="2110413" cy="1846767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114300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154305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94310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Arial" pitchFamily="34" charset="0"/>
              </a:rPr>
              <a:t>  </a:t>
            </a:r>
          </a:p>
        </p:txBody>
      </p:sp>
      <p:pic>
        <p:nvPicPr>
          <p:cNvPr id="109" name="Picture 108" descr="republicTequila-logo-highres.png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818531" y="2869371"/>
            <a:ext cx="728345" cy="591483"/>
          </a:xfrm>
          <a:prstGeom prst="rect">
            <a:avLst/>
          </a:prstGeom>
        </p:spPr>
      </p:pic>
      <p:sp>
        <p:nvSpPr>
          <p:cNvPr id="62" name="Content Placeholder 12">
            <a:extLst>
              <a:ext uri="{FF2B5EF4-FFF2-40B4-BE49-F238E27FC236}">
                <a16:creationId xmlns:a16="http://schemas.microsoft.com/office/drawing/2014/main" id="{5F5327A8-E938-4A7B-A1D2-0323F7A92EE7}"/>
              </a:ext>
            </a:extLst>
          </p:cNvPr>
          <p:cNvSpPr txBox="1">
            <a:spLocks/>
          </p:cNvSpPr>
          <p:nvPr/>
        </p:nvSpPr>
        <p:spPr bwMode="auto">
          <a:xfrm>
            <a:off x="2449635" y="2330163"/>
            <a:ext cx="2099133" cy="1846767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114300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154305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94310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Arial" pitchFamily="34" charset="0"/>
              </a:rPr>
              <a:t>  </a:t>
            </a:r>
          </a:p>
        </p:txBody>
      </p:sp>
      <p:pic>
        <p:nvPicPr>
          <p:cNvPr id="78" name="Picture 5" descr="logo_FocusStrategies_15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48173" y="76061"/>
            <a:ext cx="1647654" cy="66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91" y="4768644"/>
            <a:ext cx="1194851" cy="593891"/>
          </a:xfrm>
          <a:prstGeom prst="rect">
            <a:avLst/>
          </a:prstGeom>
        </p:spPr>
      </p:pic>
      <p:pic>
        <p:nvPicPr>
          <p:cNvPr id="80" name="Picture 79" descr="http://www.newmilestones.org/ama/orig/bridging_the_gap_2011/ahcv.jpg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722452" y="5343005"/>
            <a:ext cx="776730" cy="32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07" y="3332108"/>
            <a:ext cx="938151" cy="310726"/>
          </a:xfrm>
          <a:prstGeom prst="rect">
            <a:avLst/>
          </a:prstGeom>
        </p:spPr>
      </p:pic>
      <p:pic>
        <p:nvPicPr>
          <p:cNvPr id="108" name="Picture 32" descr="Kendra Scott Fashion Designer Jewelry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548" y="3826079"/>
            <a:ext cx="1676401" cy="31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t="22131" r="11221" b="21312"/>
          <a:stretch/>
        </p:blipFill>
        <p:spPr>
          <a:xfrm>
            <a:off x="2480521" y="5662633"/>
            <a:ext cx="523667" cy="415160"/>
          </a:xfrm>
          <a:prstGeom prst="rect">
            <a:avLst/>
          </a:prstGeom>
        </p:spPr>
      </p:pic>
      <p:sp>
        <p:nvSpPr>
          <p:cNvPr id="43" name="Content Placeholder 1">
            <a:extLst>
              <a:ext uri="{FF2B5EF4-FFF2-40B4-BE49-F238E27FC236}">
                <a16:creationId xmlns:a16="http://schemas.microsoft.com/office/drawing/2014/main" id="{748D771A-3FF3-49A9-8EA0-15996FBDC598}"/>
              </a:ext>
            </a:extLst>
          </p:cNvPr>
          <p:cNvSpPr txBox="1">
            <a:spLocks/>
          </p:cNvSpPr>
          <p:nvPr/>
        </p:nvSpPr>
        <p:spPr bwMode="auto">
          <a:xfrm>
            <a:off x="693904" y="905168"/>
            <a:ext cx="7756192" cy="11812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6075" indent="-346075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•"/>
              <a:defRPr lang="en-US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1pPr>
            <a:lvl2pPr marL="741363" indent="-2794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–"/>
              <a:defRPr lang="en-US" sz="16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2pPr>
            <a:lvl3pPr marL="1144588" indent="-287338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•"/>
              <a:defRPr lang="en-US" sz="14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3pPr>
            <a:lvl4pPr marL="1539875" indent="-2794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–"/>
              <a:defRPr lang="en-US" sz="12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4pPr>
            <a:lvl5pPr marL="1944688" indent="-288925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lang="en-US" sz="10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1400" b="1" kern="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Focus Strategies is a premier middle-market investment bank based in Austin, Texas that serves the unique needs of privately-held businesses seeking capital or ownership transition. </a:t>
            </a:r>
            <a:br>
              <a:rPr lang="en-US" altLang="en-US" sz="1400" b="1" kern="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n-US" altLang="en-US" sz="1400" b="1" kern="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altLang="en-US" sz="1400" b="1" kern="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2019 marked our 20th year specializing in merger and acquisition advisory, capital-raising, and strategic advisory services for established founder-owned companies. We seek to build long-term relationships with our clients based on outstanding service, integrity, and trust.</a:t>
            </a:r>
          </a:p>
        </p:txBody>
      </p:sp>
      <p:pic>
        <p:nvPicPr>
          <p:cNvPr id="44" name="Picture 43" descr="https://railadvisor.com/zoom/f573455c6560a4343f8eba71a8e6e417">
            <a:extLst>
              <a:ext uri="{FF2B5EF4-FFF2-40B4-BE49-F238E27FC236}">
                <a16:creationId xmlns:a16="http://schemas.microsoft.com/office/drawing/2014/main" id="{8C2334E6-170E-4566-9ADB-9D6F2E12CA4F}"/>
              </a:ext>
            </a:extLst>
          </p:cNvPr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73" y="4993419"/>
            <a:ext cx="917464" cy="25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Image result for kerbey lane cafe png">
            <a:extLst>
              <a:ext uri="{FF2B5EF4-FFF2-40B4-BE49-F238E27FC236}">
                <a16:creationId xmlns:a16="http://schemas.microsoft.com/office/drawing/2014/main" id="{34D954A4-DE70-4143-B8B5-71C9C699E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54" y="3442921"/>
            <a:ext cx="819975" cy="36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18876CD8-6FA7-4427-AF2B-D6E5AE3FD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34" y="3416565"/>
            <a:ext cx="1010510" cy="21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9" name="Picture 48" descr="Link to Enthought Home">
            <a:extLst>
              <a:ext uri="{FF2B5EF4-FFF2-40B4-BE49-F238E27FC236}">
                <a16:creationId xmlns:a16="http://schemas.microsoft.com/office/drawing/2014/main" id="{545520D4-A151-40CC-803D-A386F6474CAD}"/>
              </a:ext>
            </a:extLst>
          </p:cNvPr>
          <p:cNvPicPr/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99" y="5878862"/>
            <a:ext cx="1426854" cy="20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90DB834C-0822-44C2-A5BE-368FB567E8D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32" y="5194332"/>
            <a:ext cx="1342759" cy="3341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17F0F65-A824-479C-B1D5-241ED0A78F5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49" y="3336887"/>
            <a:ext cx="917089" cy="371421"/>
          </a:xfrm>
          <a:prstGeom prst="rect">
            <a:avLst/>
          </a:prstGeom>
        </p:spPr>
      </p:pic>
      <p:pic>
        <p:nvPicPr>
          <p:cNvPr id="54" name="Picture 53" descr="A drawing of a face&#10;&#10;Description automatically generated">
            <a:extLst>
              <a:ext uri="{FF2B5EF4-FFF2-40B4-BE49-F238E27FC236}">
                <a16:creationId xmlns:a16="http://schemas.microsoft.com/office/drawing/2014/main" id="{8F3993D8-86CF-4E04-A0DA-734DC997229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609" y="3439521"/>
            <a:ext cx="962521" cy="373266"/>
          </a:xfrm>
          <a:prstGeom prst="rect">
            <a:avLst/>
          </a:prstGeom>
        </p:spPr>
      </p:pic>
      <p:pic>
        <p:nvPicPr>
          <p:cNvPr id="55" name="Picture 30" descr="C:\Users\mgandhi\AppData\Local\Microsoft\Windows\Temporary Internet Files\Content.Outlook\O0N3AYFB\HCH Logo.png">
            <a:extLst>
              <a:ext uri="{FF2B5EF4-FFF2-40B4-BE49-F238E27FC236}">
                <a16:creationId xmlns:a16="http://schemas.microsoft.com/office/drawing/2014/main" id="{AFD08349-B036-49E9-94F0-7B77EED7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610" y="2964990"/>
            <a:ext cx="776763" cy="36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A7BFC40E-3D26-4F50-93FB-1AFB8A0F5607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07" y="2900517"/>
            <a:ext cx="519572" cy="519572"/>
          </a:xfrm>
          <a:prstGeom prst="rect">
            <a:avLst/>
          </a:prstGeom>
        </p:spPr>
      </p:pic>
      <p:sp>
        <p:nvSpPr>
          <p:cNvPr id="64" name="Text Placeholder 9">
            <a:extLst>
              <a:ext uri="{FF2B5EF4-FFF2-40B4-BE49-F238E27FC236}">
                <a16:creationId xmlns:a16="http://schemas.microsoft.com/office/drawing/2014/main" id="{20B1CDA3-B035-4066-AAF7-D7E3210D0274}"/>
              </a:ext>
            </a:extLst>
          </p:cNvPr>
          <p:cNvSpPr txBox="1">
            <a:spLocks/>
          </p:cNvSpPr>
          <p:nvPr/>
        </p:nvSpPr>
        <p:spPr bwMode="auto">
          <a:xfrm>
            <a:off x="2449634" y="2329689"/>
            <a:ext cx="2089742" cy="475488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Consumer &amp; Retail</a:t>
            </a:r>
          </a:p>
        </p:txBody>
      </p:sp>
      <p:sp>
        <p:nvSpPr>
          <p:cNvPr id="68" name="Text Placeholder 9">
            <a:extLst>
              <a:ext uri="{FF2B5EF4-FFF2-40B4-BE49-F238E27FC236}">
                <a16:creationId xmlns:a16="http://schemas.microsoft.com/office/drawing/2014/main" id="{754561C4-724A-4C92-BDD0-23D06491FCDC}"/>
              </a:ext>
            </a:extLst>
          </p:cNvPr>
          <p:cNvSpPr txBox="1">
            <a:spLocks/>
          </p:cNvSpPr>
          <p:nvPr/>
        </p:nvSpPr>
        <p:spPr bwMode="auto">
          <a:xfrm>
            <a:off x="2453060" y="4336874"/>
            <a:ext cx="2087890" cy="474538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Healthcare</a:t>
            </a:r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9E18942C-86DF-47C9-94FA-8B701C9E5BBA}"/>
              </a:ext>
            </a:extLst>
          </p:cNvPr>
          <p:cNvSpPr txBox="1">
            <a:spLocks/>
          </p:cNvSpPr>
          <p:nvPr/>
        </p:nvSpPr>
        <p:spPr bwMode="auto">
          <a:xfrm>
            <a:off x="4602669" y="2329689"/>
            <a:ext cx="2092983" cy="475488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r>
              <a:rPr lang="en-US">
                <a:solidFill>
                  <a:prstClr val="white"/>
                </a:solidFill>
                <a:latin typeface="+mn-lt"/>
              </a:rPr>
              <a:t>Energy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7D0D02F2-BF31-429A-8F6E-C0713D645DE4}"/>
              </a:ext>
            </a:extLst>
          </p:cNvPr>
          <p:cNvSpPr txBox="1">
            <a:spLocks/>
          </p:cNvSpPr>
          <p:nvPr/>
        </p:nvSpPr>
        <p:spPr bwMode="auto">
          <a:xfrm>
            <a:off x="6752058" y="4336874"/>
            <a:ext cx="2103848" cy="475488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r>
              <a:rPr lang="en-US">
                <a:solidFill>
                  <a:prstClr val="white"/>
                </a:solidFill>
                <a:latin typeface="+mn-lt"/>
              </a:rPr>
              <a:t>Information Technology </a:t>
            </a:r>
            <a:br>
              <a:rPr lang="en-US">
                <a:solidFill>
                  <a:prstClr val="white"/>
                </a:solidFill>
                <a:latin typeface="+mn-lt"/>
              </a:rPr>
            </a:br>
            <a:r>
              <a:rPr lang="en-US">
                <a:solidFill>
                  <a:prstClr val="white"/>
                </a:solidFill>
                <a:latin typeface="+mn-lt"/>
              </a:rPr>
              <a:t>&amp; Telecom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720B9FD0-0DF5-46AD-A25F-BD2073BAB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141" y="6356351"/>
            <a:ext cx="2057400" cy="365126"/>
          </a:xfrm>
        </p:spPr>
        <p:txBody>
          <a:bodyPr/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STRICTLY CONFIDENTIAL</a:t>
            </a:r>
          </a:p>
        </p:txBody>
      </p:sp>
      <p:sp>
        <p:nvSpPr>
          <p:cNvPr id="110" name="Text Placeholder 9">
            <a:extLst>
              <a:ext uri="{FF2B5EF4-FFF2-40B4-BE49-F238E27FC236}">
                <a16:creationId xmlns:a16="http://schemas.microsoft.com/office/drawing/2014/main" id="{7383A2DA-5507-419D-9E21-C18929D502DA}"/>
              </a:ext>
            </a:extLst>
          </p:cNvPr>
          <p:cNvSpPr txBox="1">
            <a:spLocks/>
          </p:cNvSpPr>
          <p:nvPr/>
        </p:nvSpPr>
        <p:spPr bwMode="auto">
          <a:xfrm>
            <a:off x="304167" y="2329689"/>
            <a:ext cx="2089756" cy="475488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Business &amp; Professional Services</a:t>
            </a:r>
          </a:p>
        </p:txBody>
      </p:sp>
      <p:sp>
        <p:nvSpPr>
          <p:cNvPr id="111" name="Text Placeholder 9">
            <a:extLst>
              <a:ext uri="{FF2B5EF4-FFF2-40B4-BE49-F238E27FC236}">
                <a16:creationId xmlns:a16="http://schemas.microsoft.com/office/drawing/2014/main" id="{608B9057-A1AE-4419-94BC-BF95C7C5D00D}"/>
              </a:ext>
            </a:extLst>
          </p:cNvPr>
          <p:cNvSpPr txBox="1">
            <a:spLocks/>
          </p:cNvSpPr>
          <p:nvPr/>
        </p:nvSpPr>
        <p:spPr bwMode="auto">
          <a:xfrm>
            <a:off x="318539" y="4346307"/>
            <a:ext cx="2069412" cy="474538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Financial Services</a:t>
            </a:r>
          </a:p>
        </p:txBody>
      </p:sp>
      <p:sp>
        <p:nvSpPr>
          <p:cNvPr id="112" name="Text Placeholder 8">
            <a:extLst>
              <a:ext uri="{FF2B5EF4-FFF2-40B4-BE49-F238E27FC236}">
                <a16:creationId xmlns:a16="http://schemas.microsoft.com/office/drawing/2014/main" id="{717BB4F3-2729-4318-8DFA-E1FB1C13B048}"/>
              </a:ext>
            </a:extLst>
          </p:cNvPr>
          <p:cNvSpPr txBox="1">
            <a:spLocks/>
          </p:cNvSpPr>
          <p:nvPr/>
        </p:nvSpPr>
        <p:spPr bwMode="auto">
          <a:xfrm>
            <a:off x="4596850" y="4336874"/>
            <a:ext cx="2092983" cy="475488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r>
              <a:rPr lang="en-US" sz="1300">
                <a:solidFill>
                  <a:prstClr val="white"/>
                </a:solidFill>
                <a:latin typeface="+mn-lt"/>
              </a:rPr>
              <a:t>Industrials, Manufacturing &amp; Distribution</a:t>
            </a:r>
          </a:p>
        </p:txBody>
      </p:sp>
      <p:sp>
        <p:nvSpPr>
          <p:cNvPr id="113" name="Text Placeholder 6">
            <a:extLst>
              <a:ext uri="{FF2B5EF4-FFF2-40B4-BE49-F238E27FC236}">
                <a16:creationId xmlns:a16="http://schemas.microsoft.com/office/drawing/2014/main" id="{603CDA93-230E-4164-81CD-E50790526654}"/>
              </a:ext>
            </a:extLst>
          </p:cNvPr>
          <p:cNvSpPr txBox="1">
            <a:spLocks/>
          </p:cNvSpPr>
          <p:nvPr/>
        </p:nvSpPr>
        <p:spPr bwMode="auto">
          <a:xfrm>
            <a:off x="6752058" y="2329689"/>
            <a:ext cx="2103848" cy="475488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400" b="1" i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r>
              <a:rPr lang="en-US">
                <a:solidFill>
                  <a:prstClr val="white"/>
                </a:solidFill>
                <a:latin typeface="+mn-lt"/>
              </a:rPr>
              <a:t>Engineering, Construction &amp; Materials</a:t>
            </a:r>
          </a:p>
        </p:txBody>
      </p:sp>
      <p:pic>
        <p:nvPicPr>
          <p:cNvPr id="1042" name="Picture 18" descr="https://focus-strategies.com/wp-content/uploads/215x125_tstacy.jpg">
            <a:extLst>
              <a:ext uri="{FF2B5EF4-FFF2-40B4-BE49-F238E27FC236}">
                <a16:creationId xmlns:a16="http://schemas.microsoft.com/office/drawing/2014/main" id="{EDF7FED5-E8F0-4893-BD1C-22CE01AE7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44" y="5662193"/>
            <a:ext cx="942949" cy="52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focus-strategies.com/wp-content/uploads/215x125_0000_Westech-Capital-Corp.jpg">
            <a:extLst>
              <a:ext uri="{FF2B5EF4-FFF2-40B4-BE49-F238E27FC236}">
                <a16:creationId xmlns:a16="http://schemas.microsoft.com/office/drawing/2014/main" id="{4398175D-C1F4-4EC3-9451-D9B32AC4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0" y="5250931"/>
            <a:ext cx="911297" cy="50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focus-strategies.com/wp-content/uploads/Pacific-Northern-logo-215x125.jpg">
            <a:extLst>
              <a:ext uri="{FF2B5EF4-FFF2-40B4-BE49-F238E27FC236}">
                <a16:creationId xmlns:a16="http://schemas.microsoft.com/office/drawing/2014/main" id="{AA6C3B5E-19DE-45F3-8D52-23C7ABEBC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5" r="27494"/>
          <a:stretch/>
        </p:blipFill>
        <p:spPr bwMode="auto">
          <a:xfrm>
            <a:off x="6166931" y="4836985"/>
            <a:ext cx="488592" cy="7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focus-strategies.com/wp-content/uploads/215x125_0057_G4-Spatial-Tecnologies.jpg">
            <a:extLst>
              <a:ext uri="{FF2B5EF4-FFF2-40B4-BE49-F238E27FC236}">
                <a16:creationId xmlns:a16="http://schemas.microsoft.com/office/drawing/2014/main" id="{1CBC9C5F-4B2C-4C13-BB07-0841595A4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r="25381"/>
          <a:stretch/>
        </p:blipFill>
        <p:spPr bwMode="auto">
          <a:xfrm>
            <a:off x="5951119" y="5468907"/>
            <a:ext cx="653132" cy="7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focus-strategies.com/wp-content/uploads/215x125_0034_Minco.jpg">
            <a:extLst>
              <a:ext uri="{FF2B5EF4-FFF2-40B4-BE49-F238E27FC236}">
                <a16:creationId xmlns:a16="http://schemas.microsoft.com/office/drawing/2014/main" id="{67894920-8C01-463C-98AB-9BFDDD764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r="16329"/>
          <a:stretch/>
        </p:blipFill>
        <p:spPr bwMode="auto">
          <a:xfrm>
            <a:off x="5575264" y="4854415"/>
            <a:ext cx="600866" cy="5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focus-strategies.com/wp-content/uploads/215x125_0082_Arnold-Oil-Company.jpg">
            <a:extLst>
              <a:ext uri="{FF2B5EF4-FFF2-40B4-BE49-F238E27FC236}">
                <a16:creationId xmlns:a16="http://schemas.microsoft.com/office/drawing/2014/main" id="{A750F772-6F60-4089-90AF-F63F04075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7" b="19238"/>
          <a:stretch/>
        </p:blipFill>
        <p:spPr bwMode="auto">
          <a:xfrm>
            <a:off x="4698072" y="5724448"/>
            <a:ext cx="1205139" cy="41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2" descr="https://focus-strategies.com/wp-content/uploads/215x125_0026_Qualico.jpg">
            <a:extLst>
              <a:ext uri="{FF2B5EF4-FFF2-40B4-BE49-F238E27FC236}">
                <a16:creationId xmlns:a16="http://schemas.microsoft.com/office/drawing/2014/main" id="{6CBAD489-45D8-48CE-88A3-154F9C2E64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82394" y="3599038"/>
            <a:ext cx="141246" cy="14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76" name="Picture 52" descr="https://focus-strategies.com/wp-content/uploads/sharp_energy.jpg">
            <a:extLst>
              <a:ext uri="{FF2B5EF4-FFF2-40B4-BE49-F238E27FC236}">
                <a16:creationId xmlns:a16="http://schemas.microsoft.com/office/drawing/2014/main" id="{8E6295F3-280A-4CFF-B089-DF86109B6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r="16644"/>
          <a:stretch/>
        </p:blipFill>
        <p:spPr bwMode="auto">
          <a:xfrm>
            <a:off x="4640927" y="3440285"/>
            <a:ext cx="652196" cy="56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https://focus-strategies.com/wp-content/uploads/215x125_0032_Oil-Patch-Technologies.jpg">
            <a:extLst>
              <a:ext uri="{FF2B5EF4-FFF2-40B4-BE49-F238E27FC236}">
                <a16:creationId xmlns:a16="http://schemas.microsoft.com/office/drawing/2014/main" id="{C63B4FC8-0E46-4EF2-BBA1-1904117FF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1333" r="16666"/>
          <a:stretch/>
        </p:blipFill>
        <p:spPr bwMode="auto">
          <a:xfrm>
            <a:off x="5984861" y="3622705"/>
            <a:ext cx="615152" cy="50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https://focus-strategies.com/wp-content/uploads/215x125_0019_ScanData.jpg">
            <a:extLst>
              <a:ext uri="{FF2B5EF4-FFF2-40B4-BE49-F238E27FC236}">
                <a16:creationId xmlns:a16="http://schemas.microsoft.com/office/drawing/2014/main" id="{F32F5CED-4913-44D1-A755-D3550D3E2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r="22503"/>
          <a:stretch/>
        </p:blipFill>
        <p:spPr bwMode="auto">
          <a:xfrm>
            <a:off x="6794909" y="4898196"/>
            <a:ext cx="591230" cy="59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https://focus-strategies.com/wp-content/uploads/215x125_0001_Wenzel-Associates.jpg">
            <a:extLst>
              <a:ext uri="{FF2B5EF4-FFF2-40B4-BE49-F238E27FC236}">
                <a16:creationId xmlns:a16="http://schemas.microsoft.com/office/drawing/2014/main" id="{C6466101-F511-4041-B879-5FD19A45F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r="21620"/>
          <a:stretch/>
        </p:blipFill>
        <p:spPr bwMode="auto">
          <a:xfrm>
            <a:off x="8279909" y="5588379"/>
            <a:ext cx="568403" cy="56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https://focus-strategies.com/wp-content/uploads/active_power_new.jpg">
            <a:extLst>
              <a:ext uri="{FF2B5EF4-FFF2-40B4-BE49-F238E27FC236}">
                <a16:creationId xmlns:a16="http://schemas.microsoft.com/office/drawing/2014/main" id="{89706462-4330-4BAE-926F-32D64E382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b="36832"/>
          <a:stretch/>
        </p:blipFill>
        <p:spPr bwMode="auto">
          <a:xfrm>
            <a:off x="6810677" y="5531686"/>
            <a:ext cx="1505039" cy="29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Content Placeholder 12">
            <a:extLst>
              <a:ext uri="{FF2B5EF4-FFF2-40B4-BE49-F238E27FC236}">
                <a16:creationId xmlns:a16="http://schemas.microsoft.com/office/drawing/2014/main" id="{A7F30BE8-E024-4CC8-BABC-BE23F7A2FD0D}"/>
              </a:ext>
            </a:extLst>
          </p:cNvPr>
          <p:cNvSpPr txBox="1">
            <a:spLocks/>
          </p:cNvSpPr>
          <p:nvPr/>
        </p:nvSpPr>
        <p:spPr bwMode="auto">
          <a:xfrm>
            <a:off x="4595000" y="4331769"/>
            <a:ext cx="2099133" cy="1846766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114300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154305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94310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Arial" pitchFamily="34" charset="0"/>
              </a:rPr>
              <a:t>  </a:t>
            </a:r>
          </a:p>
        </p:txBody>
      </p:sp>
      <p:pic>
        <p:nvPicPr>
          <p:cNvPr id="1029" name="Picture 5" descr="http://www.smithenergyservices.com/images/SES-Header.png">
            <a:extLst>
              <a:ext uri="{FF2B5EF4-FFF2-40B4-BE49-F238E27FC236}">
                <a16:creationId xmlns:a16="http://schemas.microsoft.com/office/drawing/2014/main" id="{4CA1AA69-A1E8-4194-80C7-431EC409B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28"/>
          <a:stretch/>
        </p:blipFill>
        <p:spPr bwMode="auto">
          <a:xfrm>
            <a:off x="4597856" y="2755918"/>
            <a:ext cx="908287" cy="6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BC6A494-71EB-4C96-8685-1FC25C69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" b="1756"/>
          <a:stretch>
            <a:fillRect/>
          </a:stretch>
        </p:blipFill>
        <p:spPr bwMode="auto">
          <a:xfrm>
            <a:off x="7708109" y="3828245"/>
            <a:ext cx="1105863" cy="23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CC377A-62DC-436F-9AD9-4F78B4DD55B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42" y="5330221"/>
            <a:ext cx="1244535" cy="351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3753D2-077B-404C-BBD2-CBF520D882D0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3431259" y="4886967"/>
            <a:ext cx="1057686" cy="416139"/>
          </a:xfrm>
          <a:prstGeom prst="rect">
            <a:avLst/>
          </a:prstGeom>
        </p:spPr>
      </p:pic>
      <p:pic>
        <p:nvPicPr>
          <p:cNvPr id="14" name="Picture 10" descr="Image result for harden healthcare logo">
            <a:extLst>
              <a:ext uri="{FF2B5EF4-FFF2-40B4-BE49-F238E27FC236}">
                <a16:creationId xmlns:a16="http://schemas.microsoft.com/office/drawing/2014/main" id="{0F67BC62-CA39-4B10-918F-B97FDD62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86" y="4946353"/>
            <a:ext cx="893328" cy="2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Content Placeholder 12">
            <a:extLst>
              <a:ext uri="{FF2B5EF4-FFF2-40B4-BE49-F238E27FC236}">
                <a16:creationId xmlns:a16="http://schemas.microsoft.com/office/drawing/2014/main" id="{2051DA2C-9055-4E60-9FC9-DE7345B32F06}"/>
              </a:ext>
            </a:extLst>
          </p:cNvPr>
          <p:cNvSpPr txBox="1">
            <a:spLocks/>
          </p:cNvSpPr>
          <p:nvPr/>
        </p:nvSpPr>
        <p:spPr bwMode="auto">
          <a:xfrm>
            <a:off x="304167" y="2330163"/>
            <a:ext cx="2099133" cy="1846767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114300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154305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94310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Arial" pitchFamily="34" charset="0"/>
              </a:rPr>
              <a:t>  </a:t>
            </a:r>
          </a:p>
        </p:txBody>
      </p:sp>
      <p:sp>
        <p:nvSpPr>
          <p:cNvPr id="99" name="Content Placeholder 12">
            <a:extLst>
              <a:ext uri="{FF2B5EF4-FFF2-40B4-BE49-F238E27FC236}">
                <a16:creationId xmlns:a16="http://schemas.microsoft.com/office/drawing/2014/main" id="{69365777-24C0-4DFF-A684-D1D41516B502}"/>
              </a:ext>
            </a:extLst>
          </p:cNvPr>
          <p:cNvSpPr txBox="1">
            <a:spLocks/>
          </p:cNvSpPr>
          <p:nvPr/>
        </p:nvSpPr>
        <p:spPr bwMode="auto">
          <a:xfrm>
            <a:off x="6745493" y="2330163"/>
            <a:ext cx="2110413" cy="1846767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114300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154305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94310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Arial" pitchFamily="34" charset="0"/>
              </a:rPr>
              <a:t>  </a:t>
            </a:r>
          </a:p>
        </p:txBody>
      </p:sp>
      <p:pic>
        <p:nvPicPr>
          <p:cNvPr id="23" name="Picture 22" descr="Image result for healthcare plus supplies logo">
            <a:extLst>
              <a:ext uri="{FF2B5EF4-FFF2-40B4-BE49-F238E27FC236}">
                <a16:creationId xmlns:a16="http://schemas.microsoft.com/office/drawing/2014/main" id="{B5E84D7E-1948-4C1F-BA63-BA8006C9C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1" b="37759"/>
          <a:stretch/>
        </p:blipFill>
        <p:spPr bwMode="auto">
          <a:xfrm>
            <a:off x="2909589" y="5814252"/>
            <a:ext cx="1625725" cy="18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Content Placeholder 12">
            <a:extLst>
              <a:ext uri="{FF2B5EF4-FFF2-40B4-BE49-F238E27FC236}">
                <a16:creationId xmlns:a16="http://schemas.microsoft.com/office/drawing/2014/main" id="{4716522D-B83B-42F1-81B5-64C7EA78B193}"/>
              </a:ext>
            </a:extLst>
          </p:cNvPr>
          <p:cNvSpPr txBox="1">
            <a:spLocks/>
          </p:cNvSpPr>
          <p:nvPr/>
        </p:nvSpPr>
        <p:spPr bwMode="auto">
          <a:xfrm>
            <a:off x="304248" y="4331768"/>
            <a:ext cx="2099336" cy="1846766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1143000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154305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1943100" indent="-28575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8165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5488"/>
            <a:ext cx="7889707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Valuation Trends – U.S. Middle Market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STRICTLY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E9439-CB9C-4EBE-B67E-38F6560CB4FF}"/>
              </a:ext>
            </a:extLst>
          </p:cNvPr>
          <p:cNvSpPr txBox="1"/>
          <p:nvPr/>
        </p:nvSpPr>
        <p:spPr>
          <a:xfrm>
            <a:off x="628651" y="942476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itchFamily="18" charset="0"/>
              </a:rPr>
              <a:t>Historical TEV*/ EBITDA By Deal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631C7-D283-4436-859F-DC7D6D2F2D72}"/>
              </a:ext>
            </a:extLst>
          </p:cNvPr>
          <p:cNvSpPr txBox="1"/>
          <p:nvPr/>
        </p:nvSpPr>
        <p:spPr>
          <a:xfrm>
            <a:off x="549141" y="6025895"/>
            <a:ext cx="4208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*TEV = Total Enterprise Value = Company Equity + Debt - Cash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38581-69B0-4529-B54B-70A8BF8A32E6}"/>
              </a:ext>
            </a:extLst>
          </p:cNvPr>
          <p:cNvSpPr txBox="1"/>
          <p:nvPr/>
        </p:nvSpPr>
        <p:spPr>
          <a:xfrm>
            <a:off x="6910136" y="6025896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Source:  GF Data Resources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E04BB5A-4C8A-464E-90F1-5AF9CEB19B0B}"/>
              </a:ext>
            </a:extLst>
          </p:cNvPr>
          <p:cNvGraphicFramePr>
            <a:graphicFrameLocks/>
          </p:cNvGraphicFramePr>
          <p:nvPr/>
        </p:nvGraphicFramePr>
        <p:xfrm>
          <a:off x="324540" y="1105538"/>
          <a:ext cx="8022479" cy="4448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5186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5488"/>
            <a:ext cx="7889707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Valuation Trends – U.S. Middle Market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STRICTLY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E9439-CB9C-4EBE-B67E-38F6560CB4FF}"/>
              </a:ext>
            </a:extLst>
          </p:cNvPr>
          <p:cNvSpPr txBox="1"/>
          <p:nvPr/>
        </p:nvSpPr>
        <p:spPr>
          <a:xfrm>
            <a:off x="549141" y="1113992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itchFamily="18" charset="0"/>
              </a:rPr>
              <a:t>Historical TEV*/ EBITDA By Industry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8317A-EB45-4629-BCCC-169E7A6000A5}"/>
              </a:ext>
            </a:extLst>
          </p:cNvPr>
          <p:cNvSpPr txBox="1"/>
          <p:nvPr/>
        </p:nvSpPr>
        <p:spPr>
          <a:xfrm>
            <a:off x="6910136" y="6025896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Source:  GF Data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97A3A-3137-4141-95E1-452115FA1439}"/>
              </a:ext>
            </a:extLst>
          </p:cNvPr>
          <p:cNvSpPr txBox="1"/>
          <p:nvPr/>
        </p:nvSpPr>
        <p:spPr>
          <a:xfrm>
            <a:off x="549141" y="6025895"/>
            <a:ext cx="4208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*TEV = Total Enterprise Value = Company Equity + Debt - Cash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D3CD22-CEC0-4B80-A32C-66009D86E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770299"/>
            <a:ext cx="7798199" cy="271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43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5488"/>
            <a:ext cx="7889707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Debt Trends – U.S. Middle Market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STRICTLY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E9439-CB9C-4EBE-B67E-38F6560CB4FF}"/>
              </a:ext>
            </a:extLst>
          </p:cNvPr>
          <p:cNvSpPr txBox="1"/>
          <p:nvPr/>
        </p:nvSpPr>
        <p:spPr>
          <a:xfrm>
            <a:off x="628651" y="127482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itchFamily="18" charset="0"/>
              </a:rPr>
              <a:t>Total Debt / EBITDA – All Industries by Deal Size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DB1E9-9728-40CC-8703-9C559EC2F846}"/>
              </a:ext>
            </a:extLst>
          </p:cNvPr>
          <p:cNvSpPr txBox="1"/>
          <p:nvPr/>
        </p:nvSpPr>
        <p:spPr>
          <a:xfrm>
            <a:off x="6910136" y="6025896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Source:  GF Data 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C3AB3-5E05-4E5D-A356-190B13E626C3}"/>
              </a:ext>
            </a:extLst>
          </p:cNvPr>
          <p:cNvSpPr txBox="1"/>
          <p:nvPr/>
        </p:nvSpPr>
        <p:spPr>
          <a:xfrm>
            <a:off x="549141" y="6025895"/>
            <a:ext cx="4208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*TEV = Total Enterprise Value = Company Equity + Debt - Cash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AC47BC-1FFE-4B64-BDD3-D087539F3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4" y="1728393"/>
            <a:ext cx="8866101" cy="19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88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475488"/>
            <a:ext cx="7886700" cy="35444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Senior Debt/EBITDA by Deal Size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STRICTLY CONFIDENTIAL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21B56D-0CD6-42B0-8A0D-BEB508AD2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0" t="45592" r="7784" b="5385"/>
          <a:stretch/>
        </p:blipFill>
        <p:spPr>
          <a:xfrm>
            <a:off x="1613560" y="1847263"/>
            <a:ext cx="5580196" cy="3489117"/>
          </a:xfrm>
        </p:spPr>
      </p:pic>
    </p:spTree>
    <p:extLst>
      <p:ext uri="{BB962C8B-B14F-4D97-AF65-F5344CB8AC3E}">
        <p14:creationId xmlns:p14="http://schemas.microsoft.com/office/powerpoint/2010/main" val="1913495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5488"/>
            <a:ext cx="7889707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Debt Trends – U.S. Middle Market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9141" y="6356351"/>
            <a:ext cx="2057400" cy="365126"/>
          </a:xfrm>
        </p:spPr>
        <p:txBody>
          <a:bodyPr/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STRICTLY CONFIDENTIAL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3FD1CC-C461-4D8F-A15E-A2435E59FEFC}"/>
              </a:ext>
            </a:extLst>
          </p:cNvPr>
          <p:cNvSpPr txBox="1"/>
          <p:nvPr/>
        </p:nvSpPr>
        <p:spPr>
          <a:xfrm>
            <a:off x="6910136" y="6025896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Source:  GF Data Resources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C38D32F-A5E9-4555-9154-885833B772D6}"/>
              </a:ext>
            </a:extLst>
          </p:cNvPr>
          <p:cNvGraphicFramePr>
            <a:graphicFrameLocks/>
          </p:cNvGraphicFramePr>
          <p:nvPr/>
        </p:nvGraphicFramePr>
        <p:xfrm>
          <a:off x="589012" y="646771"/>
          <a:ext cx="7943116" cy="5379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1486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5488"/>
            <a:ext cx="7889707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Debt Trends – U.S. Middle Market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STRICTLY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E9439-CB9C-4EBE-B67E-38F6560CB4F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8650" y="982334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itchFamily="18" charset="0"/>
              </a:rPr>
              <a:t>Equity and Debt Contributions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AEB557-53B0-4C19-B9DD-2CA31A42E0A7}"/>
              </a:ext>
            </a:extLst>
          </p:cNvPr>
          <p:cNvSpPr txBox="1"/>
          <p:nvPr/>
        </p:nvSpPr>
        <p:spPr>
          <a:xfrm>
            <a:off x="6910136" y="6025896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Times New Roman" pitchFamily="18" charset="0"/>
              </a:rPr>
              <a:t>Source:  GF Data Resources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DFC782B-85CC-4064-8477-AC6EBD050860}"/>
              </a:ext>
            </a:extLst>
          </p:cNvPr>
          <p:cNvGraphicFramePr>
            <a:graphicFrameLocks/>
          </p:cNvGraphicFramePr>
          <p:nvPr/>
        </p:nvGraphicFramePr>
        <p:xfrm>
          <a:off x="923925" y="1334819"/>
          <a:ext cx="7762875" cy="4761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4362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B32BF-13E1-479C-974D-4751BE0F2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352"/>
            <a:ext cx="7886700" cy="35444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M&amp;A ($) by sector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CE144-F1B3-4B6A-8BE0-0EA4DC3D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3B7F35-F43B-4DD8-9B84-2A394C9CF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78" y="1031875"/>
            <a:ext cx="6411844" cy="523875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B1CD9D-3A40-4C3C-ACB1-C8C98A94B9A0}"/>
              </a:ext>
            </a:extLst>
          </p:cNvPr>
          <p:cNvSpPr txBox="1"/>
          <p:nvPr/>
        </p:nvSpPr>
        <p:spPr>
          <a:xfrm>
            <a:off x="7168620" y="6009015"/>
            <a:ext cx="12186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Source: </a:t>
            </a:r>
            <a:r>
              <a:rPr lang="en-US" sz="1100" i="1" dirty="0" err="1"/>
              <a:t>PitchBook</a:t>
            </a:r>
            <a:endParaRPr lang="en-US" sz="11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7CB0A-910F-4960-A10F-C66CCA75594F}"/>
              </a:ext>
            </a:extLst>
          </p:cNvPr>
          <p:cNvSpPr txBox="1"/>
          <p:nvPr/>
        </p:nvSpPr>
        <p:spPr>
          <a:xfrm>
            <a:off x="6408460" y="5518348"/>
            <a:ext cx="1116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To 3/31/20</a:t>
            </a:r>
          </a:p>
        </p:txBody>
      </p:sp>
    </p:spTree>
    <p:extLst>
      <p:ext uri="{BB962C8B-B14F-4D97-AF65-F5344CB8AC3E}">
        <p14:creationId xmlns:p14="http://schemas.microsoft.com/office/powerpoint/2010/main" val="1452528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475488"/>
            <a:ext cx="7886700" cy="35444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Historical and Projected PE Deal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STRICTLY CONFIDENTIAL</a:t>
            </a:r>
          </a:p>
        </p:txBody>
      </p:sp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1DD7A39-D304-4A32-81F8-4362D429C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71588"/>
            <a:ext cx="7886700" cy="4360862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392C33-B902-44B6-804D-6831DF1A0D77}"/>
              </a:ext>
            </a:extLst>
          </p:cNvPr>
          <p:cNvSpPr txBox="1"/>
          <p:nvPr/>
        </p:nvSpPr>
        <p:spPr>
          <a:xfrm>
            <a:off x="6717229" y="5987019"/>
            <a:ext cx="131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</a:t>
            </a:r>
            <a:r>
              <a:rPr lang="en-US" sz="1200" i="1" dirty="0" err="1"/>
              <a:t>PitchBook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227853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4822-D123-4BFF-B1FD-996F993B4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192"/>
            <a:ext cx="7905749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PE Holdings in At-Risk Industries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83A31-8844-4248-802F-871DD61A5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D2F01E-6E98-42B0-9FA6-A9D1EC983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3" y="1492250"/>
            <a:ext cx="8495333" cy="3659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030E07-6203-4CEE-B84A-5D6F137FFF4B}"/>
              </a:ext>
            </a:extLst>
          </p:cNvPr>
          <p:cNvSpPr txBox="1"/>
          <p:nvPr/>
        </p:nvSpPr>
        <p:spPr>
          <a:xfrm>
            <a:off x="7371279" y="6027736"/>
            <a:ext cx="131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</a:t>
            </a:r>
            <a:r>
              <a:rPr lang="en-US" sz="1200" i="1" dirty="0" err="1"/>
              <a:t>PitchBook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204266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11CDB-6453-454F-A7F9-9C99737E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192"/>
            <a:ext cx="7861299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US PE Exits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3F199C-5E5A-47BB-83AF-1BB918740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D9C7779-FE4F-4E11-A979-BA7C4BA1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1487058"/>
            <a:ext cx="8235950" cy="3474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BBC6AB-7DC7-4ABF-BF0F-FEDBDF0148ED}"/>
              </a:ext>
            </a:extLst>
          </p:cNvPr>
          <p:cNvSpPr txBox="1"/>
          <p:nvPr/>
        </p:nvSpPr>
        <p:spPr>
          <a:xfrm>
            <a:off x="7371279" y="6027736"/>
            <a:ext cx="131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</a:t>
            </a:r>
            <a:r>
              <a:rPr lang="en-US" sz="1200" i="1" dirty="0" err="1"/>
              <a:t>PitchBook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66527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CCC0E"/>
                </a:solidFill>
              </a:rPr>
              <a:t>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92" y="2724912"/>
            <a:ext cx="7886700" cy="2276856"/>
          </a:xfrm>
        </p:spPr>
        <p:txBody>
          <a:bodyPr>
            <a:normAutofit/>
          </a:bodyPr>
          <a:lstStyle/>
          <a:p>
            <a:r>
              <a:rPr lang="en-US" sz="2800" spc="-150" dirty="0">
                <a:latin typeface="+mn-lt"/>
              </a:rPr>
              <a:t>Initial 2020 Expectations</a:t>
            </a:r>
          </a:p>
        </p:txBody>
      </p:sp>
    </p:spTree>
    <p:extLst>
      <p:ext uri="{BB962C8B-B14F-4D97-AF65-F5344CB8AC3E}">
        <p14:creationId xmlns:p14="http://schemas.microsoft.com/office/powerpoint/2010/main" val="3577124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8E62E-C03A-48C6-86A1-B7C93E211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192"/>
            <a:ext cx="7854949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Recession Effect on Debt/EBITDA Multiples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D3221-A460-4C83-A112-2898778CA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  <p:pic>
        <p:nvPicPr>
          <p:cNvPr id="5" name="Picture 4" descr="A picture containing monitor, sign, screen, computer&#10;&#10;Description automatically generated">
            <a:extLst>
              <a:ext uri="{FF2B5EF4-FFF2-40B4-BE49-F238E27FC236}">
                <a16:creationId xmlns:a16="http://schemas.microsoft.com/office/drawing/2014/main" id="{D28ADC38-E365-4C2B-B9C1-789FA3528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0" y="1020429"/>
            <a:ext cx="7985259" cy="4955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AED2C4-F25A-4D4C-9114-D374E13AD696}"/>
              </a:ext>
            </a:extLst>
          </p:cNvPr>
          <p:cNvSpPr txBox="1"/>
          <p:nvPr/>
        </p:nvSpPr>
        <p:spPr>
          <a:xfrm>
            <a:off x="7371279" y="6027736"/>
            <a:ext cx="131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</a:t>
            </a:r>
            <a:r>
              <a:rPr lang="en-US" sz="1200" i="1" dirty="0" err="1"/>
              <a:t>PitchBook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850542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110A8-E8A1-4136-8BFF-1AABC6640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Observations / Trends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BD2B5-4BF3-499C-9CA8-EBC896908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652" y="961811"/>
            <a:ext cx="7886699" cy="518498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+mn-lt"/>
              </a:rPr>
              <a:t>Continuation of slow transaction market at least into 3</a:t>
            </a:r>
            <a:r>
              <a:rPr lang="en-US" baseline="30000" dirty="0">
                <a:latin typeface="+mn-lt"/>
              </a:rPr>
              <a:t>rd</a:t>
            </a:r>
            <a:r>
              <a:rPr lang="en-US" dirty="0">
                <a:latin typeface="+mn-lt"/>
              </a:rPr>
              <a:t> quarter due to COVID-related uncertainty and risk</a:t>
            </a:r>
          </a:p>
          <a:p>
            <a:r>
              <a:rPr lang="en-US" dirty="0">
                <a:latin typeface="+mn-lt"/>
              </a:rPr>
              <a:t>Continued high demand and premium pricing for platform-quality companies due to amount of capital at PE firms</a:t>
            </a:r>
          </a:p>
          <a:p>
            <a:r>
              <a:rPr lang="en-US" dirty="0">
                <a:latin typeface="+mn-lt"/>
              </a:rPr>
              <a:t>Tightening of debt market for private companies and for acquisitions</a:t>
            </a:r>
          </a:p>
          <a:p>
            <a:pPr lvl="1"/>
            <a:r>
              <a:rPr lang="en-US" dirty="0">
                <a:latin typeface="+mn-lt"/>
              </a:rPr>
              <a:t>EBITDA multiples for senior debt reduced 0.5 to 1.0x</a:t>
            </a:r>
          </a:p>
          <a:p>
            <a:pPr lvl="1"/>
            <a:r>
              <a:rPr lang="en-US" dirty="0">
                <a:latin typeface="+mn-lt"/>
              </a:rPr>
              <a:t>Softening of average transaction multiples</a:t>
            </a:r>
          </a:p>
          <a:p>
            <a:pPr lvl="1"/>
            <a:r>
              <a:rPr lang="en-US" dirty="0">
                <a:latin typeface="+mn-lt"/>
              </a:rPr>
              <a:t>Continued premium pricing for platforms</a:t>
            </a:r>
          </a:p>
          <a:p>
            <a:pPr lvl="1"/>
            <a:r>
              <a:rPr lang="en-US" dirty="0">
                <a:latin typeface="+mn-lt"/>
              </a:rPr>
              <a:t>Lower pricing or more buyer-favorable terms for add-ons</a:t>
            </a:r>
          </a:p>
          <a:p>
            <a:r>
              <a:rPr lang="en-US" dirty="0">
                <a:latin typeface="+mn-lt"/>
              </a:rPr>
              <a:t>Conservative lending policies, higher pricing for senior debt</a:t>
            </a:r>
          </a:p>
          <a:p>
            <a:r>
              <a:rPr lang="en-US" dirty="0">
                <a:latin typeface="+mn-lt"/>
              </a:rPr>
              <a:t>Increased demand for mezzanine debt, higher priced than senior debt but less dilutive than equity capital</a:t>
            </a:r>
          </a:p>
          <a:p>
            <a:r>
              <a:rPr lang="en-US" dirty="0">
                <a:latin typeface="+mn-lt"/>
              </a:rPr>
              <a:t>Widening bid-ask spreads for private company acquisitions</a:t>
            </a:r>
          </a:p>
          <a:p>
            <a:r>
              <a:rPr lang="en-US" dirty="0">
                <a:latin typeface="+mn-lt"/>
              </a:rPr>
              <a:t>Owners will in many cases elect to continue operating and wait for prices to firm up vs. selling in near term </a:t>
            </a:r>
          </a:p>
          <a:p>
            <a:r>
              <a:rPr lang="en-US" dirty="0">
                <a:latin typeface="+mn-lt"/>
              </a:rPr>
              <a:t>Renegotiations of debt covenants for operating companies</a:t>
            </a:r>
          </a:p>
          <a:p>
            <a:r>
              <a:rPr lang="en-US" dirty="0">
                <a:latin typeface="+mn-lt"/>
              </a:rPr>
              <a:t>Negotiations with landlords; increasing frequency of working from home</a:t>
            </a:r>
          </a:p>
          <a:p>
            <a:r>
              <a:rPr lang="en-US" dirty="0">
                <a:latin typeface="+mn-lt"/>
              </a:rPr>
              <a:t>Substitution of web conferences for physical travel</a:t>
            </a:r>
          </a:p>
          <a:p>
            <a:r>
              <a:rPr lang="en-US" dirty="0">
                <a:latin typeface="+mn-lt"/>
              </a:rPr>
              <a:t>Increasing opportunities for acquisitions in non-traditional contexts, such as in non-bankruptcy workouts and from bankruptcies</a:t>
            </a:r>
          </a:p>
          <a:p>
            <a:r>
              <a:rPr lang="en-US" dirty="0">
                <a:latin typeface="+mn-lt"/>
              </a:rPr>
              <a:t>“Loan to own” strategy – nonbank lenders providing secured debt or purchasing distressed debt with view to acquire control of assets </a:t>
            </a:r>
          </a:p>
          <a:p>
            <a:r>
              <a:rPr lang="en-US" dirty="0">
                <a:latin typeface="+mn-lt"/>
              </a:rPr>
              <a:t>Increasing instances of “opportunity funds” being raised to pursue transaction opportunities in various market segments, particularly travel, hospitality, entertainment, specific real estate contexts. 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39969-0897-41F3-9711-09E57EFC9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34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CCC0E"/>
                </a:solidFill>
              </a:rPr>
              <a:t>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92" y="2724912"/>
            <a:ext cx="7886700" cy="2276856"/>
          </a:xfrm>
        </p:spPr>
        <p:txBody>
          <a:bodyPr>
            <a:normAutofit/>
          </a:bodyPr>
          <a:lstStyle/>
          <a:p>
            <a:r>
              <a:rPr lang="en-US" sz="2800" spc="-150" dirty="0">
                <a:latin typeface="+mn-lt"/>
              </a:rPr>
              <a:t>More about Focus Strategies</a:t>
            </a:r>
          </a:p>
        </p:txBody>
      </p:sp>
    </p:spTree>
    <p:extLst>
      <p:ext uri="{BB962C8B-B14F-4D97-AF65-F5344CB8AC3E}">
        <p14:creationId xmlns:p14="http://schemas.microsoft.com/office/powerpoint/2010/main" val="1448105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475488"/>
            <a:ext cx="7886700" cy="354440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Our Services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STRICTLY CONFIDENTIAL</a:t>
            </a:r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0C2728-37D9-43E6-AC90-3DF6F59CC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7" y="1457511"/>
            <a:ext cx="8017706" cy="3840480"/>
          </a:xfrm>
        </p:spPr>
      </p:pic>
    </p:spTree>
    <p:extLst>
      <p:ext uri="{BB962C8B-B14F-4D97-AF65-F5344CB8AC3E}">
        <p14:creationId xmlns:p14="http://schemas.microsoft.com/office/powerpoint/2010/main" val="4228341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5488"/>
            <a:ext cx="7889707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Focus Strategies Uniquely Qualified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9D7386CA-8E1A-4BA8-9F86-4EAD7DAB954D}"/>
              </a:ext>
            </a:extLst>
          </p:cNvPr>
          <p:cNvSpPr txBox="1">
            <a:spLocks/>
          </p:cNvSpPr>
          <p:nvPr/>
        </p:nvSpPr>
        <p:spPr bwMode="auto">
          <a:xfrm>
            <a:off x="3409721" y="1666224"/>
            <a:ext cx="2442152" cy="30108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marL="346075" indent="-346075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lang="en-US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1pPr>
            <a:lvl2pPr marL="741363" indent="-2794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–"/>
              <a:defRPr lang="en-US" sz="16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2pPr>
            <a:lvl3pPr marL="1144588" indent="-287338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•"/>
              <a:defRPr lang="en-US" sz="14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3pPr>
            <a:lvl4pPr marL="1539875" indent="-2794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–"/>
              <a:defRPr lang="en-US" sz="12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4pPr>
            <a:lvl5pPr marL="1944688" indent="-288925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lang="en-US" sz="10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indent="0" algn="just">
              <a:lnSpc>
                <a:spcPct val="114000"/>
              </a:lnSpc>
              <a:buFont typeface="Wingdings" pitchFamily="2" charset="2"/>
              <a:buNone/>
            </a:pPr>
            <a:r>
              <a:rPr lang="en-US" sz="1200" kern="0" dirty="0">
                <a:cs typeface="Times New Roman" panose="02020603050405020304" pitchFamily="18" charset="0"/>
              </a:rPr>
              <a:t>Every deal gets a team of Managing Directors and full firm support.</a:t>
            </a:r>
          </a:p>
          <a:p>
            <a:pPr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Exclusively focused on the client’s needs</a:t>
            </a:r>
          </a:p>
          <a:p>
            <a:pPr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No conflicts of interest</a:t>
            </a:r>
          </a:p>
          <a:p>
            <a:pPr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Local support, international contacts, vast experience</a:t>
            </a:r>
          </a:p>
          <a:p>
            <a:pPr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Each Managing Director has significant operating experience</a:t>
            </a:r>
          </a:p>
          <a:p>
            <a:pPr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100+ years of deal negotiation and closing experience</a:t>
            </a:r>
          </a:p>
          <a:p>
            <a:pPr marL="231775" indent="-231775"/>
            <a:endParaRPr lang="en-US" sz="1200" kern="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A5F345C1-14FE-49AE-B1F8-03478DB32028}"/>
              </a:ext>
            </a:extLst>
          </p:cNvPr>
          <p:cNvSpPr txBox="1">
            <a:spLocks/>
          </p:cNvSpPr>
          <p:nvPr/>
        </p:nvSpPr>
        <p:spPr bwMode="auto">
          <a:xfrm>
            <a:off x="6188503" y="1666224"/>
            <a:ext cx="2324561" cy="30099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marL="346075" indent="-346075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lang="en-US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1pPr>
            <a:lvl2pPr marL="741363" indent="-2794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–"/>
              <a:defRPr lang="en-US" sz="16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2pPr>
            <a:lvl3pPr marL="1144588" indent="-287338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•"/>
              <a:defRPr lang="en-US" sz="14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3pPr>
            <a:lvl4pPr marL="1539875" indent="-2794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–"/>
              <a:defRPr lang="en-US" sz="12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4pPr>
            <a:lvl5pPr marL="1944688" indent="-288925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lang="en-US" sz="10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Arial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en-US" sz="1200" kern="0" dirty="0">
                <a:cs typeface="Times New Roman" panose="02020603050405020304" pitchFamily="18" charset="0"/>
              </a:rPr>
              <a:t>All MDs have 20+ years of leadership experience across multiple industries and functions. </a:t>
            </a:r>
          </a:p>
          <a:p>
            <a:pPr algn="just"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Deutsche Bank</a:t>
            </a:r>
          </a:p>
          <a:p>
            <a:pPr algn="just"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J.P. Morgan Chase</a:t>
            </a:r>
          </a:p>
          <a:p>
            <a:pPr algn="just"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Deloitte</a:t>
            </a:r>
          </a:p>
          <a:p>
            <a:pPr algn="just"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Halliburton</a:t>
            </a:r>
          </a:p>
          <a:p>
            <a:pPr algn="just"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Teledyne Technologies</a:t>
            </a:r>
          </a:p>
          <a:p>
            <a:pPr algn="just"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Emerson Electric</a:t>
            </a:r>
          </a:p>
          <a:p>
            <a:pPr algn="just">
              <a:buSzPct val="125000"/>
            </a:pPr>
            <a:r>
              <a:rPr lang="en-US" sz="1200" kern="0" dirty="0">
                <a:cs typeface="Times New Roman" panose="02020603050405020304" pitchFamily="18" charset="0"/>
              </a:rPr>
              <a:t>PaineWebber</a:t>
            </a: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F216BB0A-B460-4B3A-A0D0-C45EEABCB137}"/>
              </a:ext>
            </a:extLst>
          </p:cNvPr>
          <p:cNvSpPr/>
          <p:nvPr/>
        </p:nvSpPr>
        <p:spPr bwMode="auto">
          <a:xfrm>
            <a:off x="6188503" y="1159628"/>
            <a:ext cx="2324561" cy="414893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Garamond" panose="02020404030301010803" pitchFamily="18" charset="0"/>
                <a:ea typeface="+mj-ea"/>
                <a:cs typeface="Times New Roman" panose="02020603050405020304" pitchFamily="18" charset="0"/>
                <a:sym typeface="Arial" charset="0"/>
              </a:rPr>
              <a:t>Business Acumen</a:t>
            </a:r>
          </a:p>
        </p:txBody>
      </p:sp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395753C4-90AD-4107-899F-B6C59CB35876}"/>
              </a:ext>
            </a:extLst>
          </p:cNvPr>
          <p:cNvSpPr/>
          <p:nvPr/>
        </p:nvSpPr>
        <p:spPr bwMode="auto">
          <a:xfrm>
            <a:off x="1256095" y="5549341"/>
            <a:ext cx="6788675" cy="3346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  <a:sym typeface="Arial" charset="0"/>
              </a:rPr>
              <a:t>Focuse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d on Maximizing Shareholder Value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B24D4C5E-AFBA-40C4-B43A-9B4A79458EB3}"/>
              </a:ext>
            </a:extLst>
          </p:cNvPr>
          <p:cNvSpPr txBox="1">
            <a:spLocks/>
          </p:cNvSpPr>
          <p:nvPr/>
        </p:nvSpPr>
        <p:spPr>
          <a:xfrm>
            <a:off x="630936" y="1665330"/>
            <a:ext cx="2422354" cy="30108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lumMod val="50000"/>
              </a:schemeClr>
            </a:solidFill>
            <a:miter lim="800000"/>
          </a:ln>
        </p:spPr>
        <p:txBody>
          <a:bodyPr lIns="91440" tIns="91440" rIns="91440" bIns="9144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Over 150 deals worth more than $7B in total transaction value.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300" dirty="0"/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5C2BC01A-126D-466A-941A-3ECD91F4E605}"/>
              </a:ext>
            </a:extLst>
          </p:cNvPr>
          <p:cNvSpPr/>
          <p:nvPr/>
        </p:nvSpPr>
        <p:spPr bwMode="auto">
          <a:xfrm>
            <a:off x="3409720" y="1159628"/>
            <a:ext cx="2442153" cy="414893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Garamond" panose="02020404030301010803" pitchFamily="18" charset="0"/>
                <a:ea typeface="+mj-ea"/>
                <a:cs typeface="Times New Roman" panose="02020603050405020304" pitchFamily="18" charset="0"/>
                <a:sym typeface="Arial" charset="0"/>
              </a:rPr>
              <a:t>Client-Focused Approach</a:t>
            </a: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A3DE7DC2-D4A4-4A62-9626-FA0CA6D266A4}"/>
              </a:ext>
            </a:extLst>
          </p:cNvPr>
          <p:cNvSpPr/>
          <p:nvPr/>
        </p:nvSpPr>
        <p:spPr bwMode="auto">
          <a:xfrm>
            <a:off x="630936" y="1159628"/>
            <a:ext cx="2442154" cy="414893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Garamond" panose="02020404030301010803" pitchFamily="18" charset="0"/>
                <a:ea typeface="+mj-ea"/>
                <a:cs typeface="Times New Roman" panose="02020603050405020304" pitchFamily="18" charset="0"/>
                <a:sym typeface="Arial" charset="0"/>
              </a:rPr>
              <a:t>Team Deal Experience</a:t>
            </a:r>
          </a:p>
        </p:txBody>
      </p:sp>
      <p:sp>
        <p:nvSpPr>
          <p:cNvPr id="31" name="Down Arrow 11">
            <a:extLst>
              <a:ext uri="{FF2B5EF4-FFF2-40B4-BE49-F238E27FC236}">
                <a16:creationId xmlns:a16="http://schemas.microsoft.com/office/drawing/2014/main" id="{F3CCA3FD-72D4-4293-ABD7-C69B6C1FBD99}"/>
              </a:ext>
            </a:extLst>
          </p:cNvPr>
          <p:cNvSpPr/>
          <p:nvPr/>
        </p:nvSpPr>
        <p:spPr bwMode="auto">
          <a:xfrm>
            <a:off x="2091889" y="4887458"/>
            <a:ext cx="5077814" cy="449746"/>
          </a:xfrm>
          <a:prstGeom prst="downArrow">
            <a:avLst>
              <a:gd name="adj1" fmla="val 33377"/>
              <a:gd name="adj2" fmla="val 74967"/>
            </a:avLst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i="1" dirty="0">
              <a:solidFill>
                <a:prstClr val="white"/>
              </a:solidFill>
              <a:ea typeface="+mj-ea"/>
              <a:cs typeface="Times New Roman" panose="02020603050405020304" pitchFamily="18" charset="0"/>
              <a:sym typeface="Arial" charset="0"/>
            </a:endParaRPr>
          </a:p>
        </p:txBody>
      </p:sp>
      <p:pic>
        <p:nvPicPr>
          <p:cNvPr id="20" name="Picture 2" descr="Phoenix Electric Inc.">
            <a:extLst>
              <a:ext uri="{FF2B5EF4-FFF2-40B4-BE49-F238E27FC236}">
                <a16:creationId xmlns:a16="http://schemas.microsoft.com/office/drawing/2014/main" id="{DFF04C67-16C4-468D-9702-7A5843D2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828" y="2696473"/>
            <a:ext cx="1190617" cy="374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7" name="Picture 2" descr="Image result for berry aviation png">
            <a:extLst>
              <a:ext uri="{FF2B5EF4-FFF2-40B4-BE49-F238E27FC236}">
                <a16:creationId xmlns:a16="http://schemas.microsoft.com/office/drawing/2014/main" id="{74D13B91-4A54-4CE5-8547-A75D07444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73" y="2263237"/>
            <a:ext cx="1138368" cy="35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www.beneplace.com/templates/billboard-ada/images/bp_logo.jpg">
            <a:extLst>
              <a:ext uri="{FF2B5EF4-FFF2-40B4-BE49-F238E27FC236}">
                <a16:creationId xmlns:a16="http://schemas.microsoft.com/office/drawing/2014/main" id="{81D2E859-58F4-4C75-82F4-FAC49933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9" y="3387678"/>
            <a:ext cx="1622526" cy="35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scandata.com/img/scandata-logo-07.png">
            <a:extLst>
              <a:ext uri="{FF2B5EF4-FFF2-40B4-BE49-F238E27FC236}">
                <a16:creationId xmlns:a16="http://schemas.microsoft.com/office/drawing/2014/main" id="{190D145B-3631-464C-9B61-B5108EEA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9" y="3883280"/>
            <a:ext cx="1287434" cy="22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0" descr="C:\Users\mgandhi\AppData\Local\Microsoft\Windows\Temporary Internet Files\Content.Outlook\O0N3AYFB\HCH Logo.png">
            <a:extLst>
              <a:ext uri="{FF2B5EF4-FFF2-40B4-BE49-F238E27FC236}">
                <a16:creationId xmlns:a16="http://schemas.microsoft.com/office/drawing/2014/main" id="{511049A7-BCBF-4581-8738-62A6B790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40" y="3985058"/>
            <a:ext cx="1046372" cy="49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 descr="OPT Logo 600 dpi">
            <a:extLst>
              <a:ext uri="{FF2B5EF4-FFF2-40B4-BE49-F238E27FC236}">
                <a16:creationId xmlns:a16="http://schemas.microsoft.com/office/drawing/2014/main" id="{BC869520-0EDC-4669-ACC1-31D6872ED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749" t="13667" r="2249" b="6140"/>
          <a:stretch/>
        </p:blipFill>
        <p:spPr>
          <a:xfrm>
            <a:off x="1191856" y="2956383"/>
            <a:ext cx="571127" cy="350954"/>
          </a:xfrm>
          <a:prstGeom prst="rect">
            <a:avLst/>
          </a:prstGeom>
          <a:effectLst/>
        </p:spPr>
      </p:pic>
      <p:pic>
        <p:nvPicPr>
          <p:cNvPr id="42" name="Picture 25" descr="PAT_TANLmainLOGO2">
            <a:hlinkClick r:id="rId8"/>
            <a:extLst>
              <a:ext uri="{FF2B5EF4-FFF2-40B4-BE49-F238E27FC236}">
                <a16:creationId xmlns:a16="http://schemas.microsoft.com/office/drawing/2014/main" id="{2842C4F9-AF23-47EB-A353-055B6B2CCD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9"/>
          <a:stretch>
            <a:fillRect/>
          </a:stretch>
        </p:blipFill>
        <p:spPr bwMode="auto">
          <a:xfrm>
            <a:off x="2409116" y="3232532"/>
            <a:ext cx="554860" cy="50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07D1809-3906-49C8-8162-43EE925D93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7" y="2213708"/>
            <a:ext cx="470508" cy="721356"/>
          </a:xfrm>
          <a:prstGeom prst="rect">
            <a:avLst/>
          </a:prstGeom>
        </p:spPr>
      </p:pic>
      <p:pic>
        <p:nvPicPr>
          <p:cNvPr id="44" name="Picture 43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5D7579-6872-4518-99F1-974605BD50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78" y="4267864"/>
            <a:ext cx="1112113" cy="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84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75488"/>
            <a:ext cx="7886700" cy="356616"/>
          </a:xfrm>
          <a:noFill/>
          <a:effectLst>
            <a:innerShdw blurRad="114300">
              <a:prstClr val="black">
                <a:alpha val="35000"/>
              </a:prstClr>
            </a:inn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+mn-lt"/>
              </a:rPr>
              <a:t>Focus Strategies Team</a:t>
            </a:r>
          </a:p>
        </p:txBody>
      </p:sp>
      <p:sp>
        <p:nvSpPr>
          <p:cNvPr id="56" name="Date Placeholder 3">
            <a:extLst>
              <a:ext uri="{FF2B5EF4-FFF2-40B4-BE49-F238E27FC236}">
                <a16:creationId xmlns:a16="http://schemas.microsoft.com/office/drawing/2014/main" id="{6F9FEE0E-C414-4F35-9B37-2F2EE648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141" y="6356351"/>
            <a:ext cx="2057400" cy="365126"/>
          </a:xfrm>
        </p:spPr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25A8E6-D20D-44D4-A346-2174829FD585}"/>
              </a:ext>
            </a:extLst>
          </p:cNvPr>
          <p:cNvSpPr/>
          <p:nvPr/>
        </p:nvSpPr>
        <p:spPr>
          <a:xfrm>
            <a:off x="4060248" y="4530638"/>
            <a:ext cx="4548827" cy="15581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96B8B5-4DF4-4026-8596-BF372793BE54}"/>
              </a:ext>
            </a:extLst>
          </p:cNvPr>
          <p:cNvSpPr/>
          <p:nvPr/>
        </p:nvSpPr>
        <p:spPr>
          <a:xfrm>
            <a:off x="552397" y="1423655"/>
            <a:ext cx="8056679" cy="13083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5C094F-74DB-4BC8-9A91-3458872C4885}"/>
              </a:ext>
            </a:extLst>
          </p:cNvPr>
          <p:cNvSpPr/>
          <p:nvPr/>
        </p:nvSpPr>
        <p:spPr>
          <a:xfrm>
            <a:off x="549141" y="3115938"/>
            <a:ext cx="3408329" cy="13083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F:\Personal\Interns\Shepherd\Staff Photo Files\Gary\Gary Valdez photo.jpg">
            <a:extLst>
              <a:ext uri="{FF2B5EF4-FFF2-40B4-BE49-F238E27FC236}">
                <a16:creationId xmlns:a16="http://schemas.microsoft.com/office/drawing/2014/main" id="{1B310DB6-E8B8-4729-813E-C1C052882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r="11758"/>
          <a:stretch/>
        </p:blipFill>
        <p:spPr bwMode="auto">
          <a:xfrm>
            <a:off x="954200" y="1524981"/>
            <a:ext cx="679556" cy="67955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762F2-A1FB-4167-BA38-06E9312B133C}"/>
              </a:ext>
            </a:extLst>
          </p:cNvPr>
          <p:cNvSpPr txBox="1"/>
          <p:nvPr/>
        </p:nvSpPr>
        <p:spPr>
          <a:xfrm>
            <a:off x="678449" y="2245762"/>
            <a:ext cx="123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9">
              <a:defRPr/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F. Gary Valdez</a:t>
            </a:r>
          </a:p>
          <a:p>
            <a:pPr algn="ctr" defTabSz="457139">
              <a:defRPr/>
            </a:pPr>
            <a:r>
              <a:rPr lang="en-US" sz="600" b="1" i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Founder, President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gvaldez@focus-strategies.com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(512) 477-3280 ext. 14</a:t>
            </a:r>
          </a:p>
        </p:txBody>
      </p:sp>
      <p:pic>
        <p:nvPicPr>
          <p:cNvPr id="11" name="Picture 4" descr="F:\Personal\Interns\Shepherd\Staff Photo Files\Larry\Larry Hester photo.jpg">
            <a:extLst>
              <a:ext uri="{FF2B5EF4-FFF2-40B4-BE49-F238E27FC236}">
                <a16:creationId xmlns:a16="http://schemas.microsoft.com/office/drawing/2014/main" id="{F5A32AD2-6D25-4956-815A-526E6E6A2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9" b="28893"/>
          <a:stretch/>
        </p:blipFill>
        <p:spPr bwMode="auto">
          <a:xfrm>
            <a:off x="3624809" y="1525918"/>
            <a:ext cx="676656" cy="67665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019186-6FBA-44A6-AE30-1BB7B778E025}"/>
              </a:ext>
            </a:extLst>
          </p:cNvPr>
          <p:cNvSpPr txBox="1"/>
          <p:nvPr/>
        </p:nvSpPr>
        <p:spPr>
          <a:xfrm>
            <a:off x="3369367" y="2245249"/>
            <a:ext cx="1229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9">
              <a:defRPr/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Larry Hester, PE</a:t>
            </a:r>
          </a:p>
          <a:p>
            <a:pPr algn="ctr" defTabSz="457139">
              <a:defRPr/>
            </a:pPr>
            <a:r>
              <a:rPr lang="en-US" sz="600" b="1" i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Managing Director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lhester@focus-strategies.com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(512) 477-3280 ext. 16</a:t>
            </a:r>
          </a:p>
        </p:txBody>
      </p:sp>
      <p:pic>
        <p:nvPicPr>
          <p:cNvPr id="13" name="Picture 3" descr="F:\Personal\Interns\Shepherd\Staff Photo Files\Britt\Britt Kauffman - photo - Copy.jpg">
            <a:extLst>
              <a:ext uri="{FF2B5EF4-FFF2-40B4-BE49-F238E27FC236}">
                <a16:creationId xmlns:a16="http://schemas.microsoft.com/office/drawing/2014/main" id="{BA744AF7-7D6C-4CBE-9F4F-8AE804C9E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20508"/>
          <a:stretch/>
        </p:blipFill>
        <p:spPr bwMode="auto">
          <a:xfrm>
            <a:off x="2293623" y="1524982"/>
            <a:ext cx="678531" cy="6785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E307FE-FE8E-4254-BADD-9DC216654156}"/>
              </a:ext>
            </a:extLst>
          </p:cNvPr>
          <p:cNvSpPr txBox="1"/>
          <p:nvPr/>
        </p:nvSpPr>
        <p:spPr>
          <a:xfrm>
            <a:off x="1954283" y="2245249"/>
            <a:ext cx="141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9">
              <a:defRPr/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Britt Kauffman</a:t>
            </a:r>
          </a:p>
          <a:p>
            <a:pPr algn="ctr" defTabSz="457139">
              <a:defRPr/>
            </a:pPr>
            <a:r>
              <a:rPr lang="en-US" sz="600" b="1" i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Managing Director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bkauffman@focus-strategies.com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(512) 477-3280 ext. 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590498-C19B-4B0A-872A-CA93E11A7573}"/>
              </a:ext>
            </a:extLst>
          </p:cNvPr>
          <p:cNvSpPr txBox="1"/>
          <p:nvPr/>
        </p:nvSpPr>
        <p:spPr>
          <a:xfrm>
            <a:off x="1894171" y="1169296"/>
            <a:ext cx="3942580" cy="249337"/>
          </a:xfrm>
          <a:prstGeom prst="rect">
            <a:avLst/>
          </a:prstGeom>
          <a:solidFill>
            <a:srgbClr val="1C2F5A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457139">
              <a:defRPr/>
            </a:pPr>
            <a:r>
              <a:rPr lang="en-US" sz="1400" b="1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Managing Directors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1AA09-B7AC-453C-98DF-9679027982D6}"/>
              </a:ext>
            </a:extLst>
          </p:cNvPr>
          <p:cNvSpPr txBox="1"/>
          <p:nvPr/>
        </p:nvSpPr>
        <p:spPr>
          <a:xfrm>
            <a:off x="551234" y="1169296"/>
            <a:ext cx="1342935" cy="249337"/>
          </a:xfrm>
          <a:prstGeom prst="rect">
            <a:avLst/>
          </a:prstGeom>
          <a:solidFill>
            <a:srgbClr val="1C2F5A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457139">
              <a:defRPr/>
            </a:pPr>
            <a:r>
              <a:rPr lang="en-US" sz="1400" b="1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President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0668EE-E020-42F5-987F-E94369E3D296}"/>
              </a:ext>
            </a:extLst>
          </p:cNvPr>
          <p:cNvSpPr txBox="1"/>
          <p:nvPr/>
        </p:nvSpPr>
        <p:spPr>
          <a:xfrm>
            <a:off x="960522" y="3930047"/>
            <a:ext cx="118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9">
              <a:defRPr/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John Pruitt</a:t>
            </a:r>
            <a:endParaRPr lang="en-US" sz="600" b="1" i="1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algn="ctr" defTabSz="457139">
              <a:defRPr/>
            </a:pPr>
            <a:r>
              <a:rPr lang="en-US" sz="600" b="1" i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Vice President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jpruitt@focus-strategies.com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(512) 477-3280 ext. 11</a:t>
            </a:r>
          </a:p>
        </p:txBody>
      </p:sp>
      <p:pic>
        <p:nvPicPr>
          <p:cNvPr id="18" name="Picture 7" descr="F:\Personal\Interns\Shepherd\Staff Photo Files\John P\John Pruitt - photo.jpg">
            <a:extLst>
              <a:ext uri="{FF2B5EF4-FFF2-40B4-BE49-F238E27FC236}">
                <a16:creationId xmlns:a16="http://schemas.microsoft.com/office/drawing/2014/main" id="{9FCE8911-2634-4159-9D85-F8D5E3193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1" r="8789"/>
          <a:stretch/>
        </p:blipFill>
        <p:spPr bwMode="auto">
          <a:xfrm>
            <a:off x="1200407" y="3213419"/>
            <a:ext cx="658368" cy="65836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EC21B3-655B-4EDF-8BDB-6AAB7446818B}"/>
              </a:ext>
            </a:extLst>
          </p:cNvPr>
          <p:cNvSpPr txBox="1"/>
          <p:nvPr/>
        </p:nvSpPr>
        <p:spPr>
          <a:xfrm>
            <a:off x="4661347" y="2239869"/>
            <a:ext cx="118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9">
              <a:defRPr/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Oliver Sandlin</a:t>
            </a:r>
            <a:endParaRPr lang="en-US" sz="600" b="1" i="1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algn="ctr" defTabSz="457139">
              <a:defRPr/>
            </a:pPr>
            <a:r>
              <a:rPr lang="en-US" sz="600" b="1" i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Managing Director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osandlin@focus-strategies.com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(512) 477-3280 ext. 17</a:t>
            </a:r>
          </a:p>
        </p:txBody>
      </p:sp>
      <p:pic>
        <p:nvPicPr>
          <p:cNvPr id="20" name="Picture 6" descr="F:\Personal\Interns\Shepherd\Staff Photo Files\Oliver\010.jpg">
            <a:extLst>
              <a:ext uri="{FF2B5EF4-FFF2-40B4-BE49-F238E27FC236}">
                <a16:creationId xmlns:a16="http://schemas.microsoft.com/office/drawing/2014/main" id="{A5A0562C-AB2F-4EB1-B18F-1F500D71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5996" r="223" b="27329"/>
          <a:stretch/>
        </p:blipFill>
        <p:spPr bwMode="auto">
          <a:xfrm>
            <a:off x="4924481" y="1548332"/>
            <a:ext cx="658368" cy="65836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BD9577-66EA-4AC1-B7C5-EC7D93114155}"/>
              </a:ext>
            </a:extLst>
          </p:cNvPr>
          <p:cNvSpPr txBox="1"/>
          <p:nvPr/>
        </p:nvSpPr>
        <p:spPr>
          <a:xfrm>
            <a:off x="5836751" y="1169296"/>
            <a:ext cx="2772328" cy="249337"/>
          </a:xfrm>
          <a:prstGeom prst="rect">
            <a:avLst/>
          </a:prstGeom>
          <a:solidFill>
            <a:srgbClr val="1C2F5A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457139">
              <a:defRPr/>
            </a:pPr>
            <a:r>
              <a:rPr lang="en-US" sz="1400" b="1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Directors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BBE385-751E-46B8-B89A-0364F7532C08}"/>
              </a:ext>
            </a:extLst>
          </p:cNvPr>
          <p:cNvSpPr txBox="1"/>
          <p:nvPr/>
        </p:nvSpPr>
        <p:spPr>
          <a:xfrm>
            <a:off x="549141" y="2863109"/>
            <a:ext cx="3408329" cy="252830"/>
          </a:xfrm>
          <a:prstGeom prst="rect">
            <a:avLst/>
          </a:prstGeom>
          <a:solidFill>
            <a:srgbClr val="1C2F5A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457139">
              <a:defRPr/>
            </a:pPr>
            <a:r>
              <a:rPr lang="en-US" sz="1400" b="1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Vice Presidents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529F08-D24B-4D58-8B8B-058F00E1CC8B}"/>
              </a:ext>
            </a:extLst>
          </p:cNvPr>
          <p:cNvSpPr txBox="1"/>
          <p:nvPr/>
        </p:nvSpPr>
        <p:spPr>
          <a:xfrm>
            <a:off x="2338440" y="3915116"/>
            <a:ext cx="135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9">
              <a:defRPr/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Lauren V. Greenwood</a:t>
            </a:r>
            <a:endParaRPr lang="en-US" sz="600" b="1" i="1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algn="ctr" defTabSz="457139">
              <a:defRPr/>
            </a:pPr>
            <a:r>
              <a:rPr lang="en-US" sz="600" b="1" i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Vice President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lgreenwood@focus-strategies.com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(512) 477-3280 ext. 21</a:t>
            </a:r>
          </a:p>
        </p:txBody>
      </p:sp>
      <p:pic>
        <p:nvPicPr>
          <p:cNvPr id="24" name="Picture 8" descr="F:\Personal\Interns\Shepherd\Staff Photo Files\Lauren\Lauren Greenwood - photo.jpg">
            <a:extLst>
              <a:ext uri="{FF2B5EF4-FFF2-40B4-BE49-F238E27FC236}">
                <a16:creationId xmlns:a16="http://schemas.microsoft.com/office/drawing/2014/main" id="{E503F141-F9D1-4C5B-8076-96D6247C2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b="29346"/>
          <a:stretch/>
        </p:blipFill>
        <p:spPr bwMode="auto">
          <a:xfrm>
            <a:off x="2650524" y="3211081"/>
            <a:ext cx="654091" cy="65409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7B3F5A5-75F4-4115-B492-1BF231109116}"/>
              </a:ext>
            </a:extLst>
          </p:cNvPr>
          <p:cNvSpPr/>
          <p:nvPr/>
        </p:nvSpPr>
        <p:spPr>
          <a:xfrm>
            <a:off x="552400" y="4780468"/>
            <a:ext cx="3418690" cy="13083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1E57B3-07E4-41F8-8CC3-EF49DF819CEC}"/>
              </a:ext>
            </a:extLst>
          </p:cNvPr>
          <p:cNvSpPr txBox="1"/>
          <p:nvPr/>
        </p:nvSpPr>
        <p:spPr>
          <a:xfrm>
            <a:off x="564800" y="5589107"/>
            <a:ext cx="118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9">
              <a:defRPr/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Joe Denham</a:t>
            </a:r>
          </a:p>
          <a:p>
            <a:pPr algn="ctr" defTabSz="457139">
              <a:defRPr/>
            </a:pPr>
            <a:r>
              <a:rPr lang="en-US" sz="600" b="1" i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Associate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jdenham@focus-strategies.com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(512) 477-3280 ext. 24</a:t>
            </a:r>
          </a:p>
        </p:txBody>
      </p:sp>
      <p:pic>
        <p:nvPicPr>
          <p:cNvPr id="27" name="Picture 9" descr="F:\Personal\Interns\Shepherd\Staff Photo Files\Joe Denham\Joe Denham.jpg">
            <a:extLst>
              <a:ext uri="{FF2B5EF4-FFF2-40B4-BE49-F238E27FC236}">
                <a16:creationId xmlns:a16="http://schemas.microsoft.com/office/drawing/2014/main" id="{877E3302-0C37-441C-9CF6-BCDC5B902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" b="30790"/>
          <a:stretch/>
        </p:blipFill>
        <p:spPr bwMode="auto">
          <a:xfrm>
            <a:off x="829894" y="4858855"/>
            <a:ext cx="658368" cy="65836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2F66060-7270-4611-9D19-1B96E8C3D6BB}"/>
              </a:ext>
            </a:extLst>
          </p:cNvPr>
          <p:cNvSpPr txBox="1"/>
          <p:nvPr/>
        </p:nvSpPr>
        <p:spPr>
          <a:xfrm>
            <a:off x="551234" y="4530637"/>
            <a:ext cx="3419856" cy="245214"/>
          </a:xfrm>
          <a:prstGeom prst="rect">
            <a:avLst/>
          </a:prstGeom>
          <a:solidFill>
            <a:srgbClr val="1C2F5A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457139">
              <a:defRPr/>
            </a:pPr>
            <a:r>
              <a:rPr lang="en-US" sz="1400" b="1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Associates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FC87B71-86D5-4098-8F30-DBDA683276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1908" r="20377" b="9133"/>
          <a:stretch/>
        </p:blipFill>
        <p:spPr>
          <a:xfrm>
            <a:off x="3003489" y="4867935"/>
            <a:ext cx="658368" cy="6583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2E6983-F8E4-4B7B-8A71-ED2570B8E0F3}"/>
              </a:ext>
            </a:extLst>
          </p:cNvPr>
          <p:cNvSpPr txBox="1"/>
          <p:nvPr/>
        </p:nvSpPr>
        <p:spPr>
          <a:xfrm>
            <a:off x="2774097" y="5589108"/>
            <a:ext cx="1117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9">
              <a:defRPr/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Corey Jackel</a:t>
            </a:r>
          </a:p>
          <a:p>
            <a:pPr algn="ctr" defTabSz="457139">
              <a:defRPr/>
            </a:pPr>
            <a:r>
              <a:rPr lang="en-US" sz="600" b="1" i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Associate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cjackel@focus-strategies.com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(512) 477-3280 ext. 26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5D14C9-9D29-43FC-AA3E-A1D21A26DF3A}"/>
              </a:ext>
            </a:extLst>
          </p:cNvPr>
          <p:cNvSpPr txBox="1"/>
          <p:nvPr/>
        </p:nvSpPr>
        <p:spPr>
          <a:xfrm>
            <a:off x="1601889" y="5596802"/>
            <a:ext cx="1291075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9">
              <a:defRPr/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Shepherd Robinson</a:t>
            </a:r>
          </a:p>
          <a:p>
            <a:pPr algn="ctr" defTabSz="457139">
              <a:defRPr/>
            </a:pPr>
            <a:r>
              <a:rPr lang="en-US" sz="600" b="1" i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Associate</a:t>
            </a:r>
          </a:p>
          <a:p>
            <a:pPr algn="ctr" defTabSz="457139">
              <a:defRPr/>
            </a:pPr>
            <a:r>
              <a:rPr lang="en-US" sz="58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srobinson@focus-strategies.com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(512) 477-3280 ext. 27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1EC778-ABC5-4DEF-814D-EACF71382D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t="3262" r="1730" b="32408"/>
          <a:stretch/>
        </p:blipFill>
        <p:spPr>
          <a:xfrm>
            <a:off x="1918241" y="4866551"/>
            <a:ext cx="658368" cy="65836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2866C83-073F-4F71-A2E2-C7695C2AE96A}"/>
              </a:ext>
            </a:extLst>
          </p:cNvPr>
          <p:cNvSpPr/>
          <p:nvPr/>
        </p:nvSpPr>
        <p:spPr>
          <a:xfrm>
            <a:off x="5265994" y="2856675"/>
            <a:ext cx="3343083" cy="156760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75BBEC-AB61-425A-859A-90A5F68670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89" y="4690007"/>
            <a:ext cx="2673980" cy="1284150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534D07E5-E09F-4F90-8BC4-D6EB9FBF4555}"/>
              </a:ext>
            </a:extLst>
          </p:cNvPr>
          <p:cNvSpPr txBox="1">
            <a:spLocks/>
          </p:cNvSpPr>
          <p:nvPr/>
        </p:nvSpPr>
        <p:spPr>
          <a:xfrm>
            <a:off x="5255423" y="2934385"/>
            <a:ext cx="3355509" cy="146371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76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2944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121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298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47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3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762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b="1">
                <a:latin typeface="Garamond" panose="02020404030301010803" pitchFamily="18" charset="0"/>
              </a:rPr>
              <a:t>Focus Strategies, LLC d/b/a </a:t>
            </a:r>
          </a:p>
          <a:p>
            <a:pPr marL="29762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b="1">
                <a:latin typeface="Garamond" panose="02020404030301010803" pitchFamily="18" charset="0"/>
              </a:rPr>
              <a:t>Focus Strategies Investment Banking</a:t>
            </a:r>
            <a:br>
              <a:rPr lang="en-US" sz="1000">
                <a:latin typeface="Garamond" panose="02020404030301010803" pitchFamily="18" charset="0"/>
              </a:rPr>
            </a:br>
            <a:r>
              <a:rPr lang="en-US" sz="1000">
                <a:latin typeface="Garamond" panose="02020404030301010803" pitchFamily="18" charset="0"/>
              </a:rPr>
              <a:t>901 S. Mopac Expressway</a:t>
            </a:r>
          </a:p>
          <a:p>
            <a:pPr marL="29762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>
                <a:latin typeface="Garamond" panose="02020404030301010803" pitchFamily="18" charset="0"/>
              </a:rPr>
              <a:t>Building II, Suite 350</a:t>
            </a:r>
          </a:p>
          <a:p>
            <a:pPr marL="29762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1000">
                <a:latin typeface="Garamond" panose="02020404030301010803" pitchFamily="18" charset="0"/>
              </a:rPr>
              <a:t> Austin, TX 78746</a:t>
            </a:r>
            <a:br>
              <a:rPr lang="en-US" sz="1000">
                <a:latin typeface="Garamond" panose="02020404030301010803" pitchFamily="18" charset="0"/>
              </a:rPr>
            </a:br>
            <a:r>
              <a:rPr lang="en-US" sz="1000">
                <a:latin typeface="Garamond" panose="02020404030301010803" pitchFamily="18" charset="0"/>
              </a:rPr>
              <a:t>512-477-3280 Tel  512-391-1876 Fax</a:t>
            </a:r>
            <a:br>
              <a:rPr lang="en-US" sz="1000">
                <a:latin typeface="Garamond" panose="02020404030301010803" pitchFamily="18" charset="0"/>
              </a:rPr>
            </a:br>
            <a:r>
              <a:rPr lang="en-US" sz="1000">
                <a:latin typeface="Garamond" panose="02020404030301010803" pitchFamily="18" charset="0"/>
                <a:hlinkClick r:id="rId12"/>
              </a:rPr>
              <a:t>www.focus-strategies.com</a:t>
            </a:r>
            <a:br>
              <a:rPr lang="en-US" sz="1400">
                <a:latin typeface="Garamond" panose="02020404030301010803" pitchFamily="18" charset="0"/>
              </a:rPr>
            </a:br>
            <a:r>
              <a:rPr lang="en-US" sz="800">
                <a:latin typeface="Garamond" panose="02020404030301010803" pitchFamily="18" charset="0"/>
              </a:rPr>
              <a:t>Securities offered through Focus Strategies Merchant Banking, LLC, a member of FINRA and SIPC </a:t>
            </a:r>
          </a:p>
          <a:p>
            <a:pPr marL="0" indent="0">
              <a:buNone/>
            </a:pPr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AF9642-9D05-4EEB-BC2D-2C0F0A55BB43}"/>
              </a:ext>
            </a:extLst>
          </p:cNvPr>
          <p:cNvSpPr txBox="1"/>
          <p:nvPr/>
        </p:nvSpPr>
        <p:spPr>
          <a:xfrm>
            <a:off x="5986575" y="2238350"/>
            <a:ext cx="118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9">
              <a:defRPr/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Steve Reesing</a:t>
            </a:r>
            <a:endParaRPr lang="en-US" sz="600" b="1" i="1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algn="ctr" defTabSz="457139">
              <a:defRPr/>
            </a:pPr>
            <a:r>
              <a:rPr lang="en-US" sz="600" b="1" i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Director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sreesing@focus-strategies.com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(512) 477-3280 ext. 15</a:t>
            </a:r>
            <a:r>
              <a:rPr lang="en-US" sz="60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0A1320-0578-45D1-9BA1-A320BB5C00DB}"/>
              </a:ext>
            </a:extLst>
          </p:cNvPr>
          <p:cNvSpPr/>
          <p:nvPr/>
        </p:nvSpPr>
        <p:spPr>
          <a:xfrm>
            <a:off x="4045574" y="3110187"/>
            <a:ext cx="1132316" cy="13083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749F11-0A43-40F8-B3A0-EE42224E53B0}"/>
              </a:ext>
            </a:extLst>
          </p:cNvPr>
          <p:cNvSpPr txBox="1"/>
          <p:nvPr/>
        </p:nvSpPr>
        <p:spPr>
          <a:xfrm>
            <a:off x="4045574" y="2857358"/>
            <a:ext cx="1132316" cy="252830"/>
          </a:xfrm>
          <a:prstGeom prst="rect">
            <a:avLst/>
          </a:prstGeom>
          <a:solidFill>
            <a:srgbClr val="1C2F5A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457139">
              <a:defRPr/>
            </a:pPr>
            <a:r>
              <a:rPr lang="en-US" sz="1400" b="1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Advisors</a:t>
            </a:r>
          </a:p>
        </p:txBody>
      </p:sp>
      <p:pic>
        <p:nvPicPr>
          <p:cNvPr id="39" name="Picture 5" descr="F:\Personal\Interns\Shepherd\Staff Photo Files\John Biggs\011_1 (3) - John Biggs - edited file for website.jpg">
            <a:extLst>
              <a:ext uri="{FF2B5EF4-FFF2-40B4-BE49-F238E27FC236}">
                <a16:creationId xmlns:a16="http://schemas.microsoft.com/office/drawing/2014/main" id="{9BE17133-1B8F-4559-B203-654E9899E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3" r="11577"/>
          <a:stretch/>
        </p:blipFill>
        <p:spPr bwMode="auto">
          <a:xfrm>
            <a:off x="4298179" y="3244524"/>
            <a:ext cx="676656" cy="67665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D552841-83A6-4FAC-9000-B00F3B5A4708}"/>
              </a:ext>
            </a:extLst>
          </p:cNvPr>
          <p:cNvSpPr txBox="1"/>
          <p:nvPr/>
        </p:nvSpPr>
        <p:spPr>
          <a:xfrm>
            <a:off x="4035226" y="3979148"/>
            <a:ext cx="118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39">
              <a:defRPr/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John Biggs</a:t>
            </a:r>
            <a:endParaRPr lang="en-US" sz="600" b="1" i="1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algn="ctr" defTabSz="457139">
              <a:defRPr/>
            </a:pPr>
            <a:r>
              <a:rPr lang="en-US" sz="600" b="1" i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Advisor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jbiggs@focus-strategies.com</a:t>
            </a:r>
          </a:p>
          <a:p>
            <a:pPr algn="ctr" defTabSz="457139">
              <a:defRPr/>
            </a:pPr>
            <a:endParaRPr lang="en-US" sz="60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41" name="Picture 2" descr="http://focus-strategies.com/wp-content/uploads/Steve-Reesing.jpg">
            <a:extLst>
              <a:ext uri="{FF2B5EF4-FFF2-40B4-BE49-F238E27FC236}">
                <a16:creationId xmlns:a16="http://schemas.microsoft.com/office/drawing/2014/main" id="{E4476C51-632E-4C94-BD5A-7A19C2B4C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32" y="1543622"/>
            <a:ext cx="667512" cy="66751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50F2146-EB64-4F42-B13C-C0AED2BAD72B}"/>
              </a:ext>
            </a:extLst>
          </p:cNvPr>
          <p:cNvSpPr txBox="1"/>
          <p:nvPr/>
        </p:nvSpPr>
        <p:spPr>
          <a:xfrm>
            <a:off x="7269012" y="2237622"/>
            <a:ext cx="118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Terese Everson</a:t>
            </a:r>
            <a:endParaRPr kumimoji="0" lang="en-US" sz="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Director</a:t>
            </a:r>
          </a:p>
          <a:p>
            <a:pPr marL="0" marR="0" lvl="0" indent="0" algn="ctr" defTabSz="457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teverson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@focus-strategies.com</a:t>
            </a:r>
          </a:p>
          <a:p>
            <a:pPr algn="ctr" defTabSz="457139">
              <a:defRPr/>
            </a:pPr>
            <a:r>
              <a:rPr lang="en-US" sz="600">
                <a:solidFill>
                  <a:prstClr val="black"/>
                </a:solidFill>
                <a:cs typeface="Times New Roman" panose="02020603050405020304" pitchFamily="18" charset="0"/>
              </a:rPr>
              <a:t>(512) 477-3280 ext. 23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3" name="Picture 4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4D6387B-2C2D-4A60-826C-A3CA93ECF18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75"/>
          <a:stretch/>
        </p:blipFill>
        <p:spPr>
          <a:xfrm>
            <a:off x="7527575" y="1543310"/>
            <a:ext cx="667512" cy="6675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474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7204-BDB3-4471-AD15-F42FAF51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Beginning of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0924C-4B85-4B21-8A1F-DCDD5E637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650" y="1074905"/>
            <a:ext cx="7886699" cy="91899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Historic economic expansion, continuing strong transaction market</a:t>
            </a:r>
          </a:p>
          <a:p>
            <a:r>
              <a:rPr lang="en-US" dirty="0">
                <a:latin typeface="+mn-lt"/>
              </a:rPr>
              <a:t>Widespread sentiment that economy was late in cycle, but no consensus on likely cause of end to expansion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16CDF-3ABE-412F-A307-3B851B26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A20C7F9-6A3D-43DF-A418-D7626BBBA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41" y="1993901"/>
            <a:ext cx="5753100" cy="39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7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EE8B1-78E0-4B3A-88B4-1843F5078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192"/>
            <a:ext cx="7854949" cy="3566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Initial 2020 Transaction Expectations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B81DC9-387F-4B84-A832-9EF2A7CA4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71393E5-2386-4259-8BE4-E8A7FDB2A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" y="1368408"/>
            <a:ext cx="9074018" cy="4121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C2B8C5-569D-40D2-92E2-09B2D18E0066}"/>
              </a:ext>
            </a:extLst>
          </p:cNvPr>
          <p:cNvSpPr txBox="1"/>
          <p:nvPr/>
        </p:nvSpPr>
        <p:spPr>
          <a:xfrm>
            <a:off x="5806071" y="5969691"/>
            <a:ext cx="2772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Deloitte 2020 M&amp;A Trends Survey</a:t>
            </a:r>
          </a:p>
        </p:txBody>
      </p:sp>
    </p:spTree>
    <p:extLst>
      <p:ext uri="{BB962C8B-B14F-4D97-AF65-F5344CB8AC3E}">
        <p14:creationId xmlns:p14="http://schemas.microsoft.com/office/powerpoint/2010/main" val="3996998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5488"/>
            <a:ext cx="7889707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Global Private Equity – Dry Powder ($BN)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A8DF8-01E4-4A19-8430-7D661B2A60B2}"/>
              </a:ext>
            </a:extLst>
          </p:cNvPr>
          <p:cNvSpPr txBox="1"/>
          <p:nvPr/>
        </p:nvSpPr>
        <p:spPr>
          <a:xfrm>
            <a:off x="7605218" y="6025896"/>
            <a:ext cx="1362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Garamond" pitchFamily="18" charset="0"/>
                <a:cs typeface="Times New Roman" pitchFamily="18" charset="0"/>
              </a:rPr>
              <a:t>Source:  Preqin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D9A0601-60C0-4240-AF90-99B47FFA20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25952"/>
              </p:ext>
            </p:extLst>
          </p:nvPr>
        </p:nvGraphicFramePr>
        <p:xfrm>
          <a:off x="932688" y="1651495"/>
          <a:ext cx="7278624" cy="370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B0337B-BC65-4741-B044-C5054A992678}"/>
              </a:ext>
            </a:extLst>
          </p:cNvPr>
          <p:cNvSpPr txBox="1"/>
          <p:nvPr/>
        </p:nvSpPr>
        <p:spPr>
          <a:xfrm>
            <a:off x="628650" y="6025895"/>
            <a:ext cx="4343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itchFamily="18" charset="0"/>
                <a:cs typeface="Times New Roman" pitchFamily="18" charset="0"/>
              </a:rPr>
              <a:t>*Chart reflects most recent data available</a:t>
            </a:r>
          </a:p>
        </p:txBody>
      </p:sp>
    </p:spTree>
    <p:extLst>
      <p:ext uri="{BB962C8B-B14F-4D97-AF65-F5344CB8AC3E}">
        <p14:creationId xmlns:p14="http://schemas.microsoft.com/office/powerpoint/2010/main" val="3899057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5488"/>
            <a:ext cx="7889707" cy="356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U.S. Commercial Bank Activity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E9439-CB9C-4EBE-B67E-38F6560CB4FF}"/>
              </a:ext>
            </a:extLst>
          </p:cNvPr>
          <p:cNvSpPr txBox="1"/>
          <p:nvPr/>
        </p:nvSpPr>
        <p:spPr>
          <a:xfrm>
            <a:off x="628651" y="1098363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  <a:cs typeface="Times New Roman" pitchFamily="18" charset="0"/>
              </a:rPr>
              <a:t>U.S. Commercial and Industrial Loans Outstanding ($BN)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C4246-9D19-4493-820E-CB5A0155DE05}"/>
              </a:ext>
            </a:extLst>
          </p:cNvPr>
          <p:cNvSpPr txBox="1"/>
          <p:nvPr/>
        </p:nvSpPr>
        <p:spPr>
          <a:xfrm>
            <a:off x="7156039" y="6025895"/>
            <a:ext cx="2004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Garamond" pitchFamily="18" charset="0"/>
                <a:cs typeface="Times New Roman" pitchFamily="18" charset="0"/>
              </a:rPr>
              <a:t>Source:  Federal 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D28B9-911D-4A5E-AFF9-1BE750026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115"/>
            <a:ext cx="9144000" cy="436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29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CCC0E"/>
                </a:solidFill>
              </a:rPr>
              <a:t>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92" y="2724912"/>
            <a:ext cx="7886700" cy="2276856"/>
          </a:xfrm>
        </p:spPr>
        <p:txBody>
          <a:bodyPr>
            <a:normAutofit/>
          </a:bodyPr>
          <a:lstStyle/>
          <a:p>
            <a:r>
              <a:rPr lang="en-US" sz="2800" spc="-150" dirty="0">
                <a:latin typeface="+mn-lt"/>
              </a:rPr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3801234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5636-CE2E-4544-B5BC-2E2D2693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COVID-19 in U.S.</a:t>
            </a:r>
          </a:p>
        </p:txBody>
      </p:sp>
      <p:pic>
        <p:nvPicPr>
          <p:cNvPr id="7" name="Content Placeholder 6" descr="A screenshot of a map&#10;&#10;Description automatically generated">
            <a:extLst>
              <a:ext uri="{FF2B5EF4-FFF2-40B4-BE49-F238E27FC236}">
                <a16:creationId xmlns:a16="http://schemas.microsoft.com/office/drawing/2014/main" id="{89A4578E-B8F1-4A8E-B223-25C21E4878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230047"/>
            <a:ext cx="7886700" cy="418015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AB6EE-101D-4935-BF4F-6D00AC38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STRICTLY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732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d2b4879e-b75e-45ec-a20c-c969b77db1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5d334ede-5c30-4157-b140-c8a03e5414b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d2b4879e-b75e-45ec-a20c-c969b77db1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5d334ede-5c30-4157-b140-c8a03e5414b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c639336d-200e-4136-a040-e07e268cc48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C061915F8168419854AC702866FA85" ma:contentTypeVersion="12" ma:contentTypeDescription="Create a new document." ma:contentTypeScope="" ma:versionID="fd650bc86aa9362d9a7d6b8c41f2e9a7">
  <xsd:schema xmlns:xsd="http://www.w3.org/2001/XMLSchema" xmlns:xs="http://www.w3.org/2001/XMLSchema" xmlns:p="http://schemas.microsoft.com/office/2006/metadata/properties" xmlns:ns2="1655a2fc-67d5-43d8-85c9-8c3f2ca808ee" xmlns:ns3="b23ed2cd-fd16-46b4-950c-a62e559922f8" targetNamespace="http://schemas.microsoft.com/office/2006/metadata/properties" ma:root="true" ma:fieldsID="d7b259938d31dacdcb4ca36cf6627246" ns2:_="" ns3:_="">
    <xsd:import namespace="1655a2fc-67d5-43d8-85c9-8c3f2ca808ee"/>
    <xsd:import namespace="b23ed2cd-fd16-46b4-950c-a62e559922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55a2fc-67d5-43d8-85c9-8c3f2ca808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ed2cd-fd16-46b4-950c-a62e559922f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2635A1-E188-4F88-89A5-E1A39CAC554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ACF59E4-4C94-4A08-A022-556FDD405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55a2fc-67d5-43d8-85c9-8c3f2ca808ee"/>
    <ds:schemaRef ds:uri="b23ed2cd-fd16-46b4-950c-a62e559922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D82D29-3C57-4B99-959C-7B101F7125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35236</TotalTime>
  <Words>1180</Words>
  <Application>Microsoft Office PowerPoint</Application>
  <PresentationFormat>On-screen Show (4:3)</PresentationFormat>
  <Paragraphs>216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Garamond</vt:lpstr>
      <vt:lpstr>Palatino Linotype</vt:lpstr>
      <vt:lpstr>Times New Roman</vt:lpstr>
      <vt:lpstr>Wingdings</vt:lpstr>
      <vt:lpstr>Office Theme</vt:lpstr>
      <vt:lpstr>2020 Transactions Update</vt:lpstr>
      <vt:lpstr>PowerPoint Presentation</vt:lpstr>
      <vt:lpstr>1</vt:lpstr>
      <vt:lpstr>Beginning of 2020</vt:lpstr>
      <vt:lpstr>Initial 2020 Transaction Expectations</vt:lpstr>
      <vt:lpstr>Global Private Equity – Dry Powder ($BN)</vt:lpstr>
      <vt:lpstr>U.S. Commercial Bank Activity</vt:lpstr>
      <vt:lpstr>2</vt:lpstr>
      <vt:lpstr>COVID-19 in U.S.</vt:lpstr>
      <vt:lpstr>COVID-19 in Texas</vt:lpstr>
      <vt:lpstr>3</vt:lpstr>
      <vt:lpstr>U.S. GDP growth </vt:lpstr>
      <vt:lpstr>Quarterly loss reserves – largest U.S. banks</vt:lpstr>
      <vt:lpstr>Texas v. U.S. Job Losses – Feb. to Apr. 2020</vt:lpstr>
      <vt:lpstr>Texas Business Outlook</vt:lpstr>
      <vt:lpstr>Texas Loan Volume by Type</vt:lpstr>
      <vt:lpstr>Texas Nonperforming Loans</vt:lpstr>
      <vt:lpstr>4</vt:lpstr>
      <vt:lpstr>Valuation Trends – U.S. Middle Market</vt:lpstr>
      <vt:lpstr>Valuation Trends – U.S. Middle Market</vt:lpstr>
      <vt:lpstr>Valuation Trends – U.S. Middle Market</vt:lpstr>
      <vt:lpstr>Debt Trends – U.S. Middle Market</vt:lpstr>
      <vt:lpstr>Senior Debt/EBITDA by Deal Size</vt:lpstr>
      <vt:lpstr>Debt Trends – U.S. Middle Market</vt:lpstr>
      <vt:lpstr>Debt Trends – U.S. Middle Market</vt:lpstr>
      <vt:lpstr>M&amp;A ($) by sector</vt:lpstr>
      <vt:lpstr>Historical and Projected PE Deal Flow</vt:lpstr>
      <vt:lpstr>PE Holdings in At-Risk Industries</vt:lpstr>
      <vt:lpstr>US PE Exits</vt:lpstr>
      <vt:lpstr>Recession Effect on Debt/EBITDA Multiples</vt:lpstr>
      <vt:lpstr>Observations / Trends </vt:lpstr>
      <vt:lpstr>5</vt:lpstr>
      <vt:lpstr>Our Services</vt:lpstr>
      <vt:lpstr>Focus Strategies Uniquely Qualified</vt:lpstr>
      <vt:lpstr>Focus Strategies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Pruitt</dc:creator>
  <cp:lastModifiedBy>jennifer garcia</cp:lastModifiedBy>
  <cp:revision>1133</cp:revision>
  <cp:lastPrinted>2020-01-26T20:44:11Z</cp:lastPrinted>
  <dcterms:created xsi:type="dcterms:W3CDTF">2017-03-14T15:00:19Z</dcterms:created>
  <dcterms:modified xsi:type="dcterms:W3CDTF">2020-06-24T13:41:54Z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0x010100D6C061915F8168419854AC702866FA85</vt:lpwstr>
  </property>
  <property fmtid="{D5CDD505-2E9C-101B-9397-08002B2CF9AE}" pid="3" name="Order">
    <vt:r8>16309600</vt:r8>
  </property>
</Properties>
</file>